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5" r:id="rId168"/>
    <p:sldId id="424" r:id="rId169"/>
    <p:sldId id="426" r:id="rId170"/>
    <p:sldId id="427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F1B94B8F-5D42-4421-9AC8-0C6D8B14153B}">
          <p14:sldIdLst>
            <p14:sldId id="258"/>
          </p14:sldIdLst>
        </p14:section>
        <p14:section name="02" id="{A075BB78-B1D2-45E6-AE7F-5DCCFE921E02}">
          <p14:sldIdLst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826"/>
    <a:srgbClr val="FF9933"/>
    <a:srgbClr val="FFA725"/>
    <a:srgbClr val="C13A15"/>
    <a:srgbClr val="EF9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2025-03-24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lbcsultanblog.netlify.app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hyperlink" Target="https://criswp2021.netlify.app/index.html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hyperlink" Target="https://lbcsultan.github.io/criswp202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hyperlink" Target="https://tailwindcss.com/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hyperlink" Target="https://tailwindcss.com/docs/install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dtraversy/tailwind-landing-page" TargetMode="External"/><Relationship Id="rId2" Type="http://schemas.openxmlformats.org/officeDocument/2006/relationships/hyperlink" Target="https://tailwindu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oDYYPUooK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n-Sook-Kim/doit_html_css_javascript" TargetMode="External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3schools.com/css/css_positioning.asp" TargetMode="External"/><Relationship Id="rId4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hyperlink" Target="https://www.w3schools.com/cssref/pr_class_display.asp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" TargetMode="Externa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3YW65K6LcIA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0xMQfnTU6oo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3. HTML/CSS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헤더 영역을 나타내는 </a:t>
            </a:r>
            <a:r>
              <a:rPr lang="en-US" altLang="ko-KR" sz="1600" b="1"/>
              <a:t>&lt;header&gt;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헤더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전체의 헤더</a:t>
            </a:r>
            <a:r>
              <a:rPr lang="en-US" altLang="ko-KR" sz="1400">
                <a:latin typeface="Courier"/>
              </a:rPr>
              <a:t> or </a:t>
            </a:r>
            <a:r>
              <a:rPr lang="ko-KR" altLang="en-US" sz="1400">
                <a:latin typeface="Courier"/>
              </a:rPr>
              <a:t>특정 영역의 헤더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검색 창이나 사이트 메뉴 삽입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429000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내비게이션 영역을 나타내는 </a:t>
            </a:r>
            <a:r>
              <a:rPr lang="en-US" altLang="ko-KR" sz="1600" b="1"/>
              <a:t>&lt;nav&gt;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내비게이션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 위치에 영향을 받지 않음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문서 안에 여러 개 만들 수 있음</a:t>
            </a:r>
            <a:r>
              <a:rPr lang="en-US" altLang="ko-KR" sz="1400">
                <a:latin typeface="Courier"/>
              </a:rPr>
              <a:t>(id</a:t>
            </a:r>
            <a:r>
              <a:rPr lang="ko-KR" altLang="en-US" sz="1400">
                <a:latin typeface="Courier"/>
              </a:rPr>
              <a:t>로 구분</a:t>
            </a:r>
            <a:r>
              <a:rPr lang="en-US" altLang="ko-KR" sz="1400">
                <a:latin typeface="Courier"/>
              </a:rPr>
              <a:t>)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C77EE-0324-4AD9-851B-A32D0DEB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833" y="1204432"/>
            <a:ext cx="4248150" cy="283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E4B68-E3D4-4B48-9D89-0A9DF594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"/>
          <a:stretch/>
        </p:blipFill>
        <p:spPr>
          <a:xfrm>
            <a:off x="5217341" y="4404220"/>
            <a:ext cx="6153150" cy="1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반복하지 않을 경우</a:t>
            </a:r>
            <a:r>
              <a:rPr lang="en-US" altLang="ko-KR" sz="1200"/>
              <a:t>, </a:t>
            </a:r>
            <a:r>
              <a:rPr lang="ko-KR" altLang="en-US" sz="1200"/>
              <a:t>배경 이미지를 표시할</a:t>
            </a:r>
            <a:r>
              <a:rPr lang="en-US" altLang="ko-KR" sz="1200"/>
              <a:t> </a:t>
            </a:r>
            <a:r>
              <a:rPr lang="ko-KR" altLang="en-US" sz="1200"/>
              <a:t>위치 지정</a:t>
            </a:r>
            <a:endParaRPr lang="en-US" altLang="ko-KR" sz="12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65DF8-BBEE-407B-A0F6-EFDECB3CFA21}"/>
              </a:ext>
            </a:extLst>
          </p:cNvPr>
          <p:cNvSpPr/>
          <p:nvPr/>
        </p:nvSpPr>
        <p:spPr>
          <a:xfrm>
            <a:off x="494949" y="3356855"/>
            <a:ext cx="6096000" cy="241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/>
              <a:t>① 백분율 </a:t>
            </a:r>
            <a:r>
              <a:rPr lang="en-US" altLang="ko-KR" sz="1200" b="1"/>
              <a:t>: </a:t>
            </a:r>
            <a:r>
              <a:rPr lang="ko-KR" altLang="en-US" sz="1200"/>
              <a:t>배경 이미지의 가로 위치와 세로 위치를 </a:t>
            </a:r>
            <a:r>
              <a:rPr lang="en-US" altLang="ko-KR" sz="1200"/>
              <a:t>%</a:t>
            </a:r>
            <a:r>
              <a:rPr lang="ko-KR" altLang="en-US" sz="1200"/>
              <a:t>로 나타냄</a:t>
            </a:r>
            <a:r>
              <a:rPr lang="en-US" altLang="ko-KR" sz="120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background-postion: 0% 0% , background-position : 30% 60%</a:t>
            </a:r>
          </a:p>
          <a:p>
            <a:pPr fontAlgn="base">
              <a:lnSpc>
                <a:spcPct val="130000"/>
              </a:lnSpc>
            </a:pP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ko-KR" altLang="en-US" sz="1200" b="1"/>
              <a:t>② 길이 길이 </a:t>
            </a:r>
            <a:r>
              <a:rPr lang="en-US" altLang="ko-KR" sz="1200" b="1"/>
              <a:t>: </a:t>
            </a:r>
            <a:r>
              <a:rPr lang="ko-KR" altLang="en-US" sz="1200"/>
              <a:t>배경 이미지의 위치를 직접 길이로 지정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050"/>
              <a:t>   예</a:t>
            </a:r>
            <a:r>
              <a:rPr lang="en-US" altLang="ko-KR" sz="1050"/>
              <a:t>) background-position:30px 20px;</a:t>
            </a:r>
            <a:r>
              <a:rPr lang="en-US" altLang="ko-KR" sz="1100"/>
              <a:t/>
            </a:r>
            <a:br>
              <a:rPr lang="en-US" altLang="ko-KR" sz="1100"/>
            </a:br>
            <a:endParaRPr lang="en-US" altLang="ko-KR" sz="1100"/>
          </a:p>
          <a:p>
            <a:pPr fontAlgn="base">
              <a:lnSpc>
                <a:spcPct val="130000"/>
              </a:lnSpc>
            </a:pPr>
            <a:r>
              <a:rPr lang="ko-KR" altLang="en-US" sz="1200" b="1"/>
              <a:t>③ 키워드 </a:t>
            </a:r>
            <a:r>
              <a:rPr lang="en-US" altLang="ko-KR" sz="1200"/>
              <a:t>- top, left, center, right, top, middle, bottom</a:t>
            </a:r>
            <a:endParaRPr lang="ko-KR" altLang="en-US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가로 배치는 </a:t>
            </a:r>
            <a:r>
              <a:rPr lang="en-US" altLang="ko-KR" sz="1200" b="1"/>
              <a:t>left</a:t>
            </a:r>
            <a:r>
              <a:rPr lang="ko-KR" altLang="en-US" sz="1200" b="1"/>
              <a:t>와 </a:t>
            </a:r>
            <a:r>
              <a:rPr lang="en-US" altLang="ko-KR" sz="1200" b="1"/>
              <a:t>center, top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세로 배치는 </a:t>
            </a:r>
            <a:r>
              <a:rPr lang="en-US" altLang="ko-KR" sz="1200" b="1"/>
              <a:t>top</a:t>
            </a:r>
            <a:r>
              <a:rPr lang="ko-KR" altLang="en-US" sz="1200"/>
              <a:t>과 </a:t>
            </a:r>
            <a:r>
              <a:rPr lang="en-US" altLang="ko-KR" sz="1200" b="1"/>
              <a:t>bottom, center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1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background-position:center bottom</a:t>
            </a:r>
            <a:endParaRPr lang="en-US" altLang="ko-KR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500CC-5A56-4767-9F4F-3C42174B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4" y="861706"/>
            <a:ext cx="5620100" cy="5288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033D1-BA62-4C38-BCFA-876BE7F7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26" y="3773100"/>
            <a:ext cx="30575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9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2E7D-82CB-42AD-96C1-3F7A9DCAC69E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background-origin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15C1-C15C-4AFA-8C2E-CD03308D35D2}"/>
              </a:ext>
            </a:extLst>
          </p:cNvPr>
          <p:cNvSpPr/>
          <p:nvPr/>
        </p:nvSpPr>
        <p:spPr>
          <a:xfrm>
            <a:off x="494950" y="1696748"/>
            <a:ext cx="3942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배치하기 위한 기준 설정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CB18-8815-4C0B-8863-DF27D1D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4"/>
            <a:ext cx="4118995" cy="299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EB29ED-9CDD-45DA-B882-52129D3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595027"/>
            <a:ext cx="4118995" cy="1048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3318E2-723A-4E38-9556-CDC727FB61E6}"/>
              </a:ext>
            </a:extLst>
          </p:cNvPr>
          <p:cNvSpPr txBox="1"/>
          <p:nvPr/>
        </p:nvSpPr>
        <p:spPr>
          <a:xfrm>
            <a:off x="612396" y="4019668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background-attachment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46FEDA-C099-49DE-8EC1-8BAF88A36604}"/>
              </a:ext>
            </a:extLst>
          </p:cNvPr>
          <p:cNvSpPr/>
          <p:nvPr/>
        </p:nvSpPr>
        <p:spPr>
          <a:xfrm>
            <a:off x="612397" y="4600680"/>
            <a:ext cx="3363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고정하는</a:t>
            </a:r>
            <a:r>
              <a:rPr lang="en-US" altLang="ko-KR" sz="1200"/>
              <a:t> </a:t>
            </a:r>
            <a:r>
              <a:rPr lang="ko-KR" altLang="en-US" sz="1200"/>
              <a:t>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8DBE9F-1E8C-47B4-9604-6B947F1C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" y="5110101"/>
            <a:ext cx="3621510" cy="138645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F04728-454A-4895-BAFD-2635660AA69E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7D22B5-EAAD-4A46-8038-3D589D74A245}"/>
              </a:ext>
            </a:extLst>
          </p:cNvPr>
          <p:cNvSpPr txBox="1"/>
          <p:nvPr/>
        </p:nvSpPr>
        <p:spPr>
          <a:xfrm>
            <a:off x="6225233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13C22E-416E-4494-8323-412770932ACC}"/>
              </a:ext>
            </a:extLst>
          </p:cNvPr>
          <p:cNvSpPr/>
          <p:nvPr/>
        </p:nvSpPr>
        <p:spPr>
          <a:xfrm>
            <a:off x="6235647" y="1696748"/>
            <a:ext cx="472876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 관련 속성을 줄여서 표기</a:t>
            </a:r>
            <a:endParaRPr lang="en-US" altLang="ko-KR" sz="12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속성 값이 다르므로 표기 순서는 상관없음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25BF29-04DA-4711-AB31-F97D5BD6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3" y="2505752"/>
            <a:ext cx="5376144" cy="2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0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2C785-D1DC-4A7B-A6D9-9FE86B9C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"/>
          <a:stretch/>
        </p:blipFill>
        <p:spPr>
          <a:xfrm>
            <a:off x="443575" y="982626"/>
            <a:ext cx="5548785" cy="4503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71275F-378E-4F60-BF26-507B881C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"/>
          <a:stretch/>
        </p:blipFill>
        <p:spPr>
          <a:xfrm>
            <a:off x="6199642" y="1301172"/>
            <a:ext cx="5643296" cy="3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30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C7C2-63AA-45B3-A152-E6E24FD72BB6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background-size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E1EB-B566-4E5C-B667-695EE43D753D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크기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BD2B1-B4D9-4DA7-975C-187BEB1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2"/>
            <a:ext cx="4706224" cy="343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04DD8-9751-47FF-89C6-AD24762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3" y="1115736"/>
            <a:ext cx="5517300" cy="208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1B5B1-A3F2-4BA0-A018-94472FA9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99"/>
          <a:stretch/>
        </p:blipFill>
        <p:spPr>
          <a:xfrm>
            <a:off x="148699" y="3610228"/>
            <a:ext cx="6611225" cy="213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34BD0-1348-4A2C-8362-ADECE5A7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29" y="3201075"/>
            <a:ext cx="3961254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수직 방향이나 수평 방향으로</a:t>
            </a:r>
            <a:r>
              <a:rPr lang="en-US" altLang="ko-KR" sz="1200"/>
              <a:t>, </a:t>
            </a:r>
            <a:r>
              <a:rPr lang="ko-KR" altLang="en-US" sz="1200"/>
              <a:t>혹은 대각선 방향으로 색상이 일정하게 변하는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선형 그러데이션을 지정할 때는 방향과 색상이 필요하다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35821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끝 지점을 기준으로 ‘</a:t>
            </a:r>
            <a:r>
              <a:rPr lang="en-US" altLang="ko-KR" sz="1200"/>
              <a:t>to’ </a:t>
            </a:r>
            <a:r>
              <a:rPr lang="ko-KR" altLang="en-US" sz="1200"/>
              <a:t>키워드와 함께 사용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8ABAF9-7746-4EC6-8FA9-EA904F30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9822"/>
            <a:ext cx="5612237" cy="4172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270591-6BED-4845-A9B9-1C61796C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8" y="2425376"/>
            <a:ext cx="5265487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1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F52AB-B7D0-434E-9F33-9DB3CDC9BC3F}"/>
              </a:ext>
            </a:extLst>
          </p:cNvPr>
          <p:cNvSpPr txBox="1"/>
          <p:nvPr/>
        </p:nvSpPr>
        <p:spPr>
          <a:xfrm>
            <a:off x="634146" y="1671433"/>
            <a:ext cx="27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각도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3C32D-C829-4144-B25B-9E84BE0F3CDB}"/>
              </a:ext>
            </a:extLst>
          </p:cNvPr>
          <p:cNvSpPr/>
          <p:nvPr/>
        </p:nvSpPr>
        <p:spPr>
          <a:xfrm>
            <a:off x="603388" y="2066923"/>
            <a:ext cx="35821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끝나는 각도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단위는 </a:t>
            </a:r>
            <a:r>
              <a:rPr lang="en-US" altLang="ko-KR" sz="1200"/>
              <a:t>deg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34F87C-6E99-4BC7-824B-9EBC282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9" y="1599380"/>
            <a:ext cx="6305495" cy="3996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7F1428-CC3D-4389-9BEC-59C908DA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83" y="3247019"/>
            <a:ext cx="2183396" cy="16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8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5154D-14A0-401F-9424-07ACC6A75E22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D0023-30B5-46E1-84B5-13EF042263E4}"/>
              </a:ext>
            </a:extLst>
          </p:cNvPr>
          <p:cNvSpPr/>
          <p:nvPr/>
        </p:nvSpPr>
        <p:spPr>
          <a:xfrm>
            <a:off x="494949" y="2086021"/>
            <a:ext cx="897622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83D4B-0309-4B1D-84FC-9FCB272A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5" y="2771975"/>
            <a:ext cx="5377125" cy="2276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68339-B126-406B-937D-7D585B0C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8" y="3099775"/>
            <a:ext cx="3888001" cy="17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6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원이나 타원의 중심부터 동심원을 그리며 바깥 방향으로 색상이 바뀌는 그러데이션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바뀌기 시작하는 원의 중심과 크기를 지정하고 그러데이션의 모양을 지정해야 함</a:t>
            </a:r>
            <a:r>
              <a:rPr lang="en-US" altLang="ko-KR" sz="12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모양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529904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원형 그러데이션에서 만들어지는 모양은 </a:t>
            </a:r>
            <a:r>
              <a:rPr lang="en-US" altLang="ko-KR" sz="1200"/>
              <a:t>circle(</a:t>
            </a:r>
            <a:r>
              <a:rPr lang="ko-KR" altLang="en-US" sz="1200"/>
              <a:t>원형</a:t>
            </a:r>
            <a:r>
              <a:rPr lang="en-US" altLang="ko-KR" sz="1200"/>
              <a:t>)</a:t>
            </a:r>
            <a:r>
              <a:rPr lang="ko-KR" altLang="en-US" sz="1200"/>
              <a:t>과 </a:t>
            </a:r>
            <a:r>
              <a:rPr lang="en-US" altLang="ko-KR" sz="1200"/>
              <a:t>ellipse(</a:t>
            </a:r>
            <a:r>
              <a:rPr lang="ko-KR" altLang="en-US" sz="1200"/>
              <a:t>타원형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따로 지정하지 않으면 </a:t>
            </a:r>
            <a:r>
              <a:rPr lang="en-US" altLang="ko-KR" sz="1200"/>
              <a:t>ellipse</a:t>
            </a:r>
            <a:r>
              <a:rPr lang="ko-KR" altLang="en-US" sz="1200"/>
              <a:t>로 인식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FE296-D2D5-4833-B0E9-B02F6C9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98750"/>
            <a:ext cx="5612237" cy="35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CC6C2-4108-45C0-9661-9690DFC9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9" y="2354691"/>
            <a:ext cx="4752993" cy="256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7B62E-90C4-45D3-B831-F1F6DF2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79" y="5050392"/>
            <a:ext cx="3300675" cy="10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6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825AD-7B2C-4E85-BEFE-F01575EBF18E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D7C93-EA23-4244-9681-F07832712F70}"/>
              </a:ext>
            </a:extLst>
          </p:cNvPr>
          <p:cNvSpPr/>
          <p:nvPr/>
        </p:nvSpPr>
        <p:spPr>
          <a:xfrm>
            <a:off x="494949" y="2086021"/>
            <a:ext cx="102849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그러데이션 원의 크기 지정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931F6-F6F6-4F05-978C-1F5B04D6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9" y="923969"/>
            <a:ext cx="6114264" cy="55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4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FF860-ED3E-4099-BB0F-A7E7D7B5AF8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위치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E3E4-8F53-4DD8-9D1F-3FBD41DFF371}"/>
              </a:ext>
            </a:extLst>
          </p:cNvPr>
          <p:cNvSpPr/>
          <p:nvPr/>
        </p:nvSpPr>
        <p:spPr>
          <a:xfrm>
            <a:off x="494949" y="2086021"/>
            <a:ext cx="552834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시작하는 원의 중심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‘모양’과 ‘크기’ 속성 다음에 </a:t>
            </a:r>
            <a:r>
              <a:rPr lang="en-US" altLang="ko-KR" sz="1200"/>
              <a:t>at </a:t>
            </a:r>
            <a:r>
              <a:rPr lang="ko-KR" altLang="en-US" sz="1200"/>
              <a:t>키워드와 함께 위치 값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사용할 수 있는 값 </a:t>
            </a:r>
            <a:r>
              <a:rPr lang="en-US" altLang="ko-KR" sz="1200"/>
              <a:t>: </a:t>
            </a:r>
            <a:r>
              <a:rPr lang="ko-KR" altLang="en-US" sz="1200"/>
              <a:t>키워드나 백분율</a:t>
            </a:r>
            <a:endParaRPr lang="en-US" altLang="ko-KR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BE7C4-8EA8-4BBF-A564-91DEB15D4CA0}"/>
              </a:ext>
            </a:extLst>
          </p:cNvPr>
          <p:cNvGrpSpPr/>
          <p:nvPr/>
        </p:nvGrpSpPr>
        <p:grpSpPr>
          <a:xfrm>
            <a:off x="1043134" y="2709644"/>
            <a:ext cx="3475631" cy="659482"/>
            <a:chOff x="1043134" y="2709644"/>
            <a:chExt cx="3475631" cy="6594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2656C7-5687-4566-BDAF-78AD84345BE1}"/>
                </a:ext>
              </a:extLst>
            </p:cNvPr>
            <p:cNvSpPr/>
            <p:nvPr/>
          </p:nvSpPr>
          <p:spPr>
            <a:xfrm>
              <a:off x="2210377" y="2709644"/>
              <a:ext cx="499268" cy="166031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CEC3C-5752-449C-9B6E-697CFBC7D3A1}"/>
                </a:ext>
              </a:extLst>
            </p:cNvPr>
            <p:cNvGrpSpPr/>
            <p:nvPr/>
          </p:nvGrpSpPr>
          <p:grpSpPr>
            <a:xfrm>
              <a:off x="1043134" y="2875675"/>
              <a:ext cx="3475631" cy="493451"/>
              <a:chOff x="1132514" y="2717177"/>
              <a:chExt cx="3475631" cy="493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E48A5-CAFA-4978-BD0B-0D82CAEB9337}"/>
                  </a:ext>
                </a:extLst>
              </p:cNvPr>
              <p:cNvSpPr txBox="1"/>
              <p:nvPr/>
            </p:nvSpPr>
            <p:spPr>
              <a:xfrm>
                <a:off x="1132514" y="2956712"/>
                <a:ext cx="3475631" cy="253916"/>
              </a:xfrm>
              <a:prstGeom prst="rect">
                <a:avLst/>
              </a:prstGeom>
              <a:noFill/>
              <a:ln w="31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>
                    <a:solidFill>
                      <a:srgbClr val="0070C0"/>
                    </a:solidFill>
                  </a:rPr>
                  <a:t>left, center, right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  <a:r>
                  <a:rPr lang="en-US" altLang="ko-KR" sz="1050">
                    <a:solidFill>
                      <a:srgbClr val="0070C0"/>
                    </a:solidFill>
                  </a:rPr>
                  <a:t>, top, center, bottom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</a:p>
            </p:txBody>
          </p: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D38A8CAA-2BCC-4695-9ADC-49771DB7DF4C}"/>
                  </a:ext>
                </a:extLst>
              </p:cNvPr>
              <p:cNvCxnSpPr>
                <a:cxnSpLocks/>
                <a:stCxn id="4" idx="0"/>
                <a:endCxn id="14" idx="2"/>
              </p:cNvCxnSpPr>
              <p:nvPr/>
            </p:nvCxnSpPr>
            <p:spPr>
              <a:xfrm rot="16200000" flipV="1">
                <a:off x="2590094" y="2676475"/>
                <a:ext cx="239535" cy="320939"/>
              </a:xfrm>
              <a:prstGeom prst="bentConnector3">
                <a:avLst/>
              </a:prstGeom>
              <a:ln w="31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07574A7-CA6E-4F4E-8725-1C8E368D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22" y="1690531"/>
            <a:ext cx="5790967" cy="2238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D0FAC9-C0ED-4C10-8003-C44EFDEB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53" y="4248306"/>
            <a:ext cx="196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7" y="102921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핵심 콘텐츠를 담는 </a:t>
            </a:r>
            <a:r>
              <a:rPr lang="en-US" altLang="ko-KR" sz="1600" b="1"/>
              <a:t>&lt;main&gt;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핵심이 되는 내용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문서마다 다르게 보여주는 내용으로 구성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한 번만 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7" y="287803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독립적인 콘텐츠를 담는 </a:t>
            </a:r>
            <a:r>
              <a:rPr lang="en-US" altLang="ko-KR" sz="1600" b="1"/>
              <a:t>&lt;article&gt;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독립된 웹 콘텐츠 항목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(</a:t>
            </a:r>
            <a:r>
              <a:rPr lang="ko-KR" altLang="en-US" sz="1400">
                <a:latin typeface="Courier"/>
              </a:rPr>
              <a:t>따로 떼어도 콘텐츠가 되는 내용</a:t>
            </a:r>
            <a:r>
              <a:rPr lang="en-US" altLang="ko-KR" sz="1400">
                <a:latin typeface="Courie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&lt;section&gt;</a:t>
            </a:r>
            <a:r>
              <a:rPr lang="ko-KR" altLang="en-US" sz="1400">
                <a:latin typeface="Courier"/>
              </a:rPr>
              <a:t> 태그를 포함할 수 있음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6EA7E-92C5-4C9A-933D-08773E7D0D1D}"/>
              </a:ext>
            </a:extLst>
          </p:cNvPr>
          <p:cNvSpPr txBox="1"/>
          <p:nvPr/>
        </p:nvSpPr>
        <p:spPr>
          <a:xfrm>
            <a:off x="396937" y="4731142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콘텐츠 영역을 나타내는 </a:t>
            </a:r>
            <a:r>
              <a:rPr lang="en-US" altLang="ko-KR" sz="1600" b="1"/>
              <a:t>&lt;section&gt;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콘텐츠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몇 개의 콘텐츠를 묶는 용도로 사용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Courier"/>
              </a:rPr>
              <a:t>  - css </a:t>
            </a:r>
            <a:r>
              <a:rPr lang="ko-KR" altLang="en-US" sz="1400" b="1">
                <a:latin typeface="Courier"/>
              </a:rPr>
              <a:t>적용을 위해 묶는 용도로 쓰지 말 것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DC1E8-1B5E-4239-AFEA-DCB05828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1" y="921200"/>
            <a:ext cx="4110867" cy="1956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593CD4-6720-4C7B-B484-A457EE5E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96" y="3041898"/>
            <a:ext cx="6045338" cy="32154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EBA050-BCDC-4103-BAC7-04952F7077F5}"/>
              </a:ext>
            </a:extLst>
          </p:cNvPr>
          <p:cNvSpPr/>
          <p:nvPr/>
        </p:nvSpPr>
        <p:spPr>
          <a:xfrm>
            <a:off x="897623" y="5929995"/>
            <a:ext cx="2357306" cy="2769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4723-DCC0-4CF9-A806-FA9BC35547BC}"/>
              </a:ext>
            </a:extLst>
          </p:cNvPr>
          <p:cNvSpPr txBox="1"/>
          <p:nvPr/>
        </p:nvSpPr>
        <p:spPr>
          <a:xfrm>
            <a:off x="2761078" y="6329412"/>
            <a:ext cx="96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&lt;div&gt; </a:t>
            </a:r>
            <a:r>
              <a:rPr lang="ko-KR" altLang="en-US" sz="1200">
                <a:solidFill>
                  <a:srgbClr val="C00000"/>
                </a:solidFill>
              </a:rPr>
              <a:t>태그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A23BD6B-E572-43C4-A1EC-03B06FDCFA4D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347538" y="5935732"/>
            <a:ext cx="210582" cy="7531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2FA7-8992-4D82-9E29-81665F4F2B9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4)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A7C47-7392-4F95-9C82-64FAE46735D1}"/>
              </a:ext>
            </a:extLst>
          </p:cNvPr>
          <p:cNvSpPr/>
          <p:nvPr/>
        </p:nvSpPr>
        <p:spPr>
          <a:xfrm>
            <a:off x="494949" y="2086021"/>
            <a:ext cx="48991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5EA2-246A-46A8-BA3B-0E6B5523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31" y="1040103"/>
            <a:ext cx="5752044" cy="50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5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062A-B115-45C6-AE77-802C2D4C5BC5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그러데이션을 사용한 패턴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D9B7E-7270-458B-AD07-1FB47A379528}"/>
              </a:ext>
            </a:extLst>
          </p:cNvPr>
          <p:cNvSpPr/>
          <p:nvPr/>
        </p:nvSpPr>
        <p:spPr>
          <a:xfrm>
            <a:off x="612396" y="1574292"/>
            <a:ext cx="54836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단순히 그러데이션을 반복하는 것이 아니라 </a:t>
            </a:r>
            <a:r>
              <a:rPr lang="en-US" altLang="ko-KR" sz="1200"/>
              <a:t>‘</a:t>
            </a:r>
            <a:r>
              <a:rPr lang="ko-KR" altLang="en-US" sz="1200"/>
              <a:t>패턴</a:t>
            </a:r>
            <a:r>
              <a:rPr lang="en-US" altLang="ko-KR" sz="1200"/>
              <a:t>’</a:t>
            </a:r>
            <a:r>
              <a:rPr lang="ko-KR" altLang="en-US" sz="1200"/>
              <a:t>을 만들어 반복시킴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899CB-3184-4704-B1D0-4699E06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18043"/>
            <a:ext cx="5734269" cy="888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8BD74-F3F1-4AFB-B065-04BEE62C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33" y="2719185"/>
            <a:ext cx="3152775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913E-355C-4858-B967-51309B68354D}"/>
              </a:ext>
            </a:extLst>
          </p:cNvPr>
          <p:cNvSpPr txBox="1"/>
          <p:nvPr/>
        </p:nvSpPr>
        <p:spPr>
          <a:xfrm>
            <a:off x="612396" y="2322000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그러데이션을 단순 반복했을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8BF05-6628-4C81-87A3-C1B6F06A120C}"/>
              </a:ext>
            </a:extLst>
          </p:cNvPr>
          <p:cNvSpPr txBox="1"/>
          <p:nvPr/>
        </p:nvSpPr>
        <p:spPr>
          <a:xfrm>
            <a:off x="553673" y="4077761"/>
            <a:ext cx="317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그러데이션이 겹치는 부분을 조절했을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39097B-F810-4564-9F2B-F7C66553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3" y="4531380"/>
            <a:ext cx="1936240" cy="2033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79A9C-6240-45A4-83ED-8285E94B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5" y="5110662"/>
            <a:ext cx="5895451" cy="1130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BEE92-AF29-41B9-96F6-681873E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83" y="4610124"/>
            <a:ext cx="2990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2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10. CSS </a:t>
            </a:r>
            <a:r>
              <a:rPr lang="ko-KR" altLang="en-US"/>
              <a:t>고급 선택자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연결 선택자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C4BBE6-FE62-44FB-BD25-0805A7EDECF2}"/>
              </a:ext>
            </a:extLst>
          </p:cNvPr>
          <p:cNvGrpSpPr/>
          <p:nvPr/>
        </p:nvGrpSpPr>
        <p:grpSpPr>
          <a:xfrm>
            <a:off x="2308161" y="298247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6031CE-3F68-4929-80E6-32DDBD4507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CD5F5-77D3-40A6-8E04-378FC4AF00A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속성 선택자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3884B6D-54C8-46BC-A27A-96703AACA4E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59BB75-BFF1-49FF-BEF0-054976FB5475}"/>
              </a:ext>
            </a:extLst>
          </p:cNvPr>
          <p:cNvGrpSpPr/>
          <p:nvPr/>
        </p:nvGrpSpPr>
        <p:grpSpPr>
          <a:xfrm>
            <a:off x="2308161" y="381553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0E3213-A05A-429C-AE82-2614A5F73F9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EBD79-4B36-497C-BF94-EAB0CDE3C27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가상 클래스와 가상 요소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7617444-6436-4175-A979-B92F6705121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7336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C8A46-B7AD-4C14-A03F-BD3BE17EC11A}"/>
              </a:ext>
            </a:extLst>
          </p:cNvPr>
          <p:cNvSpPr txBox="1"/>
          <p:nvPr/>
        </p:nvSpPr>
        <p:spPr>
          <a:xfrm>
            <a:off x="616591" y="1108084"/>
            <a:ext cx="61189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연결 선택자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선택자와 선택자를 연결해 적용 대상을 제한하는 선택자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n-ea"/>
              </a:rPr>
              <a:t>컴비네이션 선택자</a:t>
            </a:r>
            <a:r>
              <a:rPr lang="en-US" altLang="ko-KR" sz="1400">
                <a:latin typeface="+mn-ea"/>
              </a:rPr>
              <a:t>(combination selector) </a:t>
            </a:r>
            <a:r>
              <a:rPr lang="ko-KR" altLang="en-US" sz="1400">
                <a:latin typeface="+mn-ea"/>
              </a:rPr>
              <a:t>또는</a:t>
            </a:r>
            <a:r>
              <a:rPr lang="en-US" altLang="ko-KR" sz="1400">
                <a:latin typeface="+mn-ea"/>
              </a:rPr>
              <a:t> ‘</a:t>
            </a:r>
            <a:r>
              <a:rPr lang="ko-KR" altLang="en-US" sz="1400" b="1">
                <a:latin typeface="+mn-ea"/>
              </a:rPr>
              <a:t>조합 선택자</a:t>
            </a:r>
            <a:r>
              <a:rPr lang="en-US" altLang="ko-KR" sz="1400">
                <a:latin typeface="+mn-ea"/>
              </a:rPr>
              <a:t>’</a:t>
            </a:r>
            <a:r>
              <a:rPr lang="ko-KR" altLang="en-US" sz="1400">
                <a:latin typeface="+mn-ea"/>
              </a:rPr>
              <a:t>라고도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1307-44B9-4C18-8DB6-DF37EE67693D}"/>
              </a:ext>
            </a:extLst>
          </p:cNvPr>
          <p:cNvSpPr txBox="1"/>
          <p:nvPr/>
        </p:nvSpPr>
        <p:spPr>
          <a:xfrm>
            <a:off x="746620" y="2123196"/>
            <a:ext cx="409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하위 선택자</a:t>
            </a:r>
            <a:r>
              <a:rPr lang="en-US" altLang="ko-KR" sz="1400" b="1"/>
              <a:t>(descendant selector)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725DC-6C32-4DFF-BE58-3ACA6C80895C}"/>
              </a:ext>
            </a:extLst>
          </p:cNvPr>
          <p:cNvSpPr/>
          <p:nvPr/>
        </p:nvSpPr>
        <p:spPr>
          <a:xfrm>
            <a:off x="746620" y="2639929"/>
            <a:ext cx="5988927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부모 요소에 포함된 </a:t>
            </a:r>
            <a:r>
              <a:rPr lang="ko-KR" altLang="en-US" sz="1200" u="sng">
                <a:solidFill>
                  <a:srgbClr val="C00000"/>
                </a:solidFill>
                <a:latin typeface="+mn-ea"/>
              </a:rPr>
              <a:t>모든 하위 요소에 </a:t>
            </a:r>
            <a:r>
              <a:rPr lang="ko-KR" altLang="en-US" sz="1200">
                <a:latin typeface="+mn-ea"/>
              </a:rPr>
              <a:t>스타일이 적용된다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요소뿐만 아니라 손자 요소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손자의 손자 요소 등 모든 하위 요소까지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하위 선택자를 정의할 때는 상위 요소와 하위 요소를 나란히 쓴다</a:t>
            </a:r>
            <a:r>
              <a:rPr lang="en-US" altLang="ko-KR" sz="1200">
                <a:latin typeface="+mn-ea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C9E18-99CB-4913-B449-D17CDF38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97" y="3799898"/>
            <a:ext cx="1901024" cy="34267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8256-4816-45CE-BF29-B0A89C1E328B}"/>
              </a:ext>
            </a:extLst>
          </p:cNvPr>
          <p:cNvGrpSpPr/>
          <p:nvPr/>
        </p:nvGrpSpPr>
        <p:grpSpPr>
          <a:xfrm>
            <a:off x="975943" y="4362339"/>
            <a:ext cx="5214674" cy="1705934"/>
            <a:chOff x="1068680" y="4043982"/>
            <a:chExt cx="5214674" cy="17059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32B7EC-E025-4210-9DF1-8B3235E6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80" y="4349741"/>
              <a:ext cx="2514600" cy="1400175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1B54CD-007F-4CFB-BDC0-E3C6770A2D34}"/>
                </a:ext>
              </a:extLst>
            </p:cNvPr>
            <p:cNvGrpSpPr/>
            <p:nvPr/>
          </p:nvGrpSpPr>
          <p:grpSpPr>
            <a:xfrm>
              <a:off x="2325987" y="4043982"/>
              <a:ext cx="3957367" cy="897134"/>
              <a:chOff x="2393203" y="4286041"/>
              <a:chExt cx="3957367" cy="897134"/>
            </a:xfrm>
          </p:grpSpPr>
          <p:sp>
            <p:nvSpPr>
              <p:cNvPr id="7" name="사각형 설명선 8">
                <a:extLst>
                  <a:ext uri="{FF2B5EF4-FFF2-40B4-BE49-F238E27FC236}">
                    <a16:creationId xmlns:a16="http://schemas.microsoft.com/office/drawing/2014/main" id="{3417B299-A908-4D7F-A4DD-DAC6A3D65AF7}"/>
                  </a:ext>
                </a:extLst>
              </p:cNvPr>
              <p:cNvSpPr/>
              <p:nvPr/>
            </p:nvSpPr>
            <p:spPr>
              <a:xfrm>
                <a:off x="2811021" y="4286041"/>
                <a:ext cx="3539549" cy="417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solidFill>
                      <a:srgbClr val="0070C0"/>
                    </a:solidFill>
                  </a:rPr>
                  <a:t>section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 안의 모든 </a:t>
                </a:r>
                <a:r>
                  <a:rPr lang="en-US" altLang="ko-KR" sz="1100">
                    <a:solidFill>
                      <a:srgbClr val="0070C0"/>
                    </a:solidFill>
                  </a:rPr>
                  <a:t>p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요소에 적용할 스타일 규칙</a:t>
                </a:r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6964165F-D85E-41ED-93ED-9DCE8959C0C5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rot="10800000" flipV="1">
                <a:off x="2393203" y="4494939"/>
                <a:ext cx="417819" cy="688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2B4D911-CE5C-4B9C-9503-A9563025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6" y="978213"/>
            <a:ext cx="5267477" cy="49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8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자식 선택자</a:t>
            </a:r>
            <a:r>
              <a:rPr lang="en-US" altLang="ko-KR" sz="1400" b="1"/>
              <a:t>(child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 스타일을 적용하는 선택자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요소 사이에 ‘</a:t>
            </a:r>
            <a:r>
              <a:rPr lang="en-US" altLang="ko-KR" sz="1200">
                <a:latin typeface="+mn-ea"/>
              </a:rPr>
              <a:t>&gt;(</a:t>
            </a:r>
            <a:r>
              <a:rPr lang="ko-KR" altLang="en-US" sz="1200">
                <a:latin typeface="+mn-ea"/>
              </a:rPr>
              <a:t>부등호</a:t>
            </a:r>
            <a:r>
              <a:rPr lang="en-US" altLang="ko-KR" sz="1200">
                <a:latin typeface="+mn-ea"/>
              </a:rPr>
              <a:t>)’</a:t>
            </a:r>
            <a:r>
              <a:rPr lang="ko-KR" altLang="en-US" sz="1200">
                <a:latin typeface="+mn-ea"/>
              </a:rPr>
              <a:t>를 표시해 부모 요소와 자식 요소를 구분</a:t>
            </a:r>
            <a:endParaRPr lang="en-US" altLang="ko-KR" sz="12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0BD6C-2059-4C1F-AAD4-CE2D3777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9" y="2483072"/>
            <a:ext cx="2077455" cy="3238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953923" y="3287980"/>
            <a:ext cx="3364927" cy="2263775"/>
            <a:chOff x="953923" y="3287980"/>
            <a:chExt cx="3364927" cy="22637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8F1634-BCEE-49FF-9CC5-042FF94F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23" y="3287980"/>
              <a:ext cx="2466591" cy="1438086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section </a:t>
              </a:r>
              <a:r>
                <a:rPr lang="ko-KR" altLang="en-US" sz="1050">
                  <a:solidFill>
                    <a:srgbClr val="0070C0"/>
                  </a:solidFill>
                </a:rPr>
                <a:t>요소 안에 포함된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 중 </a:t>
              </a:r>
              <a:r>
                <a:rPr lang="en-US" altLang="ko-KR" sz="1050">
                  <a:solidFill>
                    <a:srgbClr val="0070C0"/>
                  </a:solidFill>
                </a:rPr>
                <a:t/>
              </a:r>
              <a:br>
                <a:rPr lang="en-US" altLang="ko-KR" sz="1050">
                  <a:solidFill>
                    <a:srgbClr val="0070C0"/>
                  </a:solidFill>
                </a:rPr>
              </a:br>
              <a:r>
                <a:rPr lang="ko-KR" altLang="en-US" sz="1050">
                  <a:solidFill>
                    <a:srgbClr val="0070C0"/>
                  </a:solidFill>
                </a:rPr>
                <a:t>자식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적용할 스타일 규칙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9344" y="4113669"/>
              <a:ext cx="268447" cy="80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7952DA7-D1A8-432C-9871-CD90B201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53" y="942930"/>
            <a:ext cx="5546147" cy="49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42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인접 형제 선택자</a:t>
            </a:r>
            <a:r>
              <a:rPr lang="en-US" altLang="ko-KR" sz="1400" b="1"/>
              <a:t>(adjacent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55066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부모를 가진 형제 요소 중 첫 번째 동생 요소에만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</a:t>
            </a: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는 같은 레벨이면서 요소</a:t>
            </a:r>
            <a:r>
              <a:rPr lang="en-US" altLang="ko-KR" sz="1200">
                <a:latin typeface="+mn-ea"/>
              </a:rPr>
              <a:t>1 </a:t>
            </a:r>
            <a:r>
              <a:rPr lang="ko-KR" altLang="en-US" sz="1200">
                <a:latin typeface="+mn-ea"/>
              </a:rPr>
              <a:t>이후 첫번째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4BD2FA-3102-4EC0-934D-AC418B85C470}"/>
              </a:ext>
            </a:extLst>
          </p:cNvPr>
          <p:cNvGrpSpPr/>
          <p:nvPr/>
        </p:nvGrpSpPr>
        <p:grpSpPr>
          <a:xfrm>
            <a:off x="811461" y="3498906"/>
            <a:ext cx="3507389" cy="2052849"/>
            <a:chOff x="811461" y="3498906"/>
            <a:chExt cx="3507389" cy="20528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7937F-46E2-4BA0-B3D1-235B6F85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461" y="3498906"/>
              <a:ext cx="2609850" cy="1047750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요소들 중 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첫번째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파란색 글씨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438409"/>
              <a:ext cx="246132" cy="47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869F6F-7FEA-42A1-85B9-13A33E2A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1" y="2744694"/>
            <a:ext cx="1723231" cy="305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A69F84-A89F-4FB7-8223-26586143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8" y="1541611"/>
            <a:ext cx="5086021" cy="2629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8B89D-4710-499F-8DDC-3DA132F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63" y="4330163"/>
            <a:ext cx="3578884" cy="2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0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39BC52-1D13-4ACF-9DA1-60167D6D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21" y="3375153"/>
            <a:ext cx="2148423" cy="9630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형제 선택자</a:t>
            </a:r>
            <a:r>
              <a:rPr lang="en-US" altLang="ko-KR" sz="1400" b="1"/>
              <a:t>(sibling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형제 요소들에 스타일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인접 형제 선택자와 다른 점은 모든 형제 요소에 다 적용된다는 것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기호 </a:t>
            </a:r>
            <a:r>
              <a:rPr lang="en-US" altLang="ko-KR" sz="1200">
                <a:latin typeface="+mn-ea"/>
              </a:rPr>
              <a:t>‘~’ </a:t>
            </a:r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1852259" y="4225954"/>
            <a:ext cx="2466591" cy="1325801"/>
            <a:chOff x="1852259" y="4225954"/>
            <a:chExt cx="2466591" cy="1325801"/>
          </a:xfrm>
        </p:grpSpPr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모든 형제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 밑줄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225954"/>
              <a:ext cx="246132" cy="690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40668B-52D7-4567-B20A-293B46C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1" y="2769582"/>
            <a:ext cx="1793868" cy="30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CCECAF-A02D-4AB4-B97F-0AA620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69" y="1225914"/>
            <a:ext cx="5439298" cy="4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4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0F8DF-E9CA-4495-937D-BBA19CBDDC6A}"/>
              </a:ext>
            </a:extLst>
          </p:cNvPr>
          <p:cNvSpPr txBox="1"/>
          <p:nvPr/>
        </p:nvSpPr>
        <p:spPr>
          <a:xfrm>
            <a:off x="684209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C584F0-841A-4358-80C2-D905D906247F}"/>
              </a:ext>
            </a:extLst>
          </p:cNvPr>
          <p:cNvSpPr/>
          <p:nvPr/>
        </p:nvSpPr>
        <p:spPr>
          <a:xfrm>
            <a:off x="684210" y="1475808"/>
            <a:ext cx="37918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C0FBF-0CB8-400E-BAD0-7895E1B4C894}"/>
              </a:ext>
            </a:extLst>
          </p:cNvPr>
          <p:cNvSpPr txBox="1"/>
          <p:nvPr/>
        </p:nvSpPr>
        <p:spPr>
          <a:xfrm>
            <a:off x="6214798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22D40-460B-4371-B7A6-69BE949CD609}"/>
              </a:ext>
            </a:extLst>
          </p:cNvPr>
          <p:cNvSpPr/>
          <p:nvPr/>
        </p:nvSpPr>
        <p:spPr>
          <a:xfrm>
            <a:off x="6214799" y="1475808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주어진 속성과 속성 값이 일치하는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C7693-8466-420B-81B3-050C1E12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6" y="2014708"/>
            <a:ext cx="4708103" cy="282858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B91351-30EF-4E7E-A90D-F83B362449F7}"/>
              </a:ext>
            </a:extLst>
          </p:cNvPr>
          <p:cNvCxnSpPr/>
          <p:nvPr/>
        </p:nvCxnSpPr>
        <p:spPr>
          <a:xfrm>
            <a:off x="5924469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96CD7B-03C9-4EF1-9A14-B3DCF2CF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2" y="1936930"/>
            <a:ext cx="4928817" cy="289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E4C8-3A6A-4964-AB94-3A9377A6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23" y="5359292"/>
            <a:ext cx="4779066" cy="545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4280A0-5355-43AF-8131-AB66894E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60" y="5235996"/>
            <a:ext cx="1850726" cy="11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78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2D3C-045F-43C0-BB51-1218891C5FA0}"/>
              </a:ext>
            </a:extLst>
          </p:cNvPr>
          <p:cNvSpPr txBox="1"/>
          <p:nvPr/>
        </p:nvSpPr>
        <p:spPr>
          <a:xfrm>
            <a:off x="497562" y="985042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~=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59BA4-80D0-43BF-8825-2A718BEB6A55}"/>
              </a:ext>
            </a:extLst>
          </p:cNvPr>
          <p:cNvSpPr/>
          <p:nvPr/>
        </p:nvSpPr>
        <p:spPr>
          <a:xfrm>
            <a:off x="472439" y="1424813"/>
            <a:ext cx="534937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여러 속성 값 중에 해당 값이 포함되어 있는 요소를 찾아 스타일 적용</a:t>
            </a:r>
            <a:endParaRPr lang="en-US" altLang="ko-KR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>
            <a:cxnSpLocks/>
          </p:cNvCxnSpPr>
          <p:nvPr/>
        </p:nvCxnSpPr>
        <p:spPr>
          <a:xfrm>
            <a:off x="6022356" y="886450"/>
            <a:ext cx="0" cy="4923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F5D952-377F-4555-88C3-ABBD96D98E22}"/>
              </a:ext>
            </a:extLst>
          </p:cNvPr>
          <p:cNvSpPr txBox="1"/>
          <p:nvPr/>
        </p:nvSpPr>
        <p:spPr>
          <a:xfrm>
            <a:off x="6275627" y="95875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|=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60AF2-D9E9-46A2-8D1B-8B93F2303F73}"/>
              </a:ext>
            </a:extLst>
          </p:cNvPr>
          <p:cNvSpPr/>
          <p:nvPr/>
        </p:nvSpPr>
        <p:spPr>
          <a:xfrm>
            <a:off x="6275628" y="1424813"/>
            <a:ext cx="507677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특정 값이 포함된 속성을 가진 요소를 찾아 스타일 적용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하이픈으로 연결해 한 단어 값을 이루는 요소에도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E1284E-49C2-4B5D-8C88-64C6A14D5689}"/>
              </a:ext>
            </a:extLst>
          </p:cNvPr>
          <p:cNvGrpSpPr/>
          <p:nvPr/>
        </p:nvGrpSpPr>
        <p:grpSpPr>
          <a:xfrm>
            <a:off x="486437" y="1923310"/>
            <a:ext cx="5273027" cy="3706745"/>
            <a:chOff x="500560" y="2186024"/>
            <a:chExt cx="5273027" cy="3706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675775-4805-42CB-A26A-B435210C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60" y="2186024"/>
              <a:ext cx="5192169" cy="370674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086A78-B029-4003-972D-BE64648CC5FA}"/>
                </a:ext>
              </a:extLst>
            </p:cNvPr>
            <p:cNvGrpSpPr/>
            <p:nvPr/>
          </p:nvGrpSpPr>
          <p:grpSpPr>
            <a:xfrm>
              <a:off x="727878" y="2507480"/>
              <a:ext cx="5045709" cy="503501"/>
              <a:chOff x="746620" y="2843706"/>
              <a:chExt cx="5045709" cy="5035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2F819C-7FAA-4EB5-80E1-95D34F2280C7}"/>
                  </a:ext>
                </a:extLst>
              </p:cNvPr>
              <p:cNvSpPr/>
              <p:nvPr/>
            </p:nvSpPr>
            <p:spPr>
              <a:xfrm>
                <a:off x="746620" y="3137483"/>
                <a:ext cx="1761688" cy="2097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4A7745-F332-4131-923B-F563389A8088}"/>
                  </a:ext>
                </a:extLst>
              </p:cNvPr>
              <p:cNvSpPr txBox="1"/>
              <p:nvPr/>
            </p:nvSpPr>
            <p:spPr>
              <a:xfrm>
                <a:off x="2122414" y="2843706"/>
                <a:ext cx="3669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C00000"/>
                    </a:solidFill>
                  </a:rPr>
                  <a:t>class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속성에 </a:t>
                </a:r>
                <a:r>
                  <a:rPr lang="en-US" altLang="ko-KR" sz="1200">
                    <a:solidFill>
                      <a:srgbClr val="C00000"/>
                    </a:solidFill>
                  </a:rPr>
                  <a:t>button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값이 있는 요소를 찾는 선택자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8E699144-B2C1-4D97-A30E-5488726527B9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 rot="10800000" flipV="1">
                <a:off x="1627464" y="2961313"/>
                <a:ext cx="494950" cy="176169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040731D-EB8F-4060-B3AC-9C40F02B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7"/>
          <a:stretch/>
        </p:blipFill>
        <p:spPr>
          <a:xfrm>
            <a:off x="6268538" y="2092055"/>
            <a:ext cx="5442759" cy="42913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54289E-D9B6-4172-B7B4-E8F38BEC1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43" y="5971888"/>
            <a:ext cx="3589057" cy="5562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1180D2-E56A-45C9-85E9-C77C9606992F}"/>
              </a:ext>
            </a:extLst>
          </p:cNvPr>
          <p:cNvCxnSpPr/>
          <p:nvPr/>
        </p:nvCxnSpPr>
        <p:spPr>
          <a:xfrm>
            <a:off x="486437" y="5809923"/>
            <a:ext cx="5535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02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08358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F08352-858E-4C28-9FC2-E73FAD8FD5C9}"/>
              </a:ext>
            </a:extLst>
          </p:cNvPr>
          <p:cNvSpPr txBox="1"/>
          <p:nvPr/>
        </p:nvSpPr>
        <p:spPr>
          <a:xfrm>
            <a:off x="597965" y="95347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^=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A407A-2110-4674-8E00-F173022B1CFB}"/>
              </a:ext>
            </a:extLst>
          </p:cNvPr>
          <p:cNvSpPr/>
          <p:nvPr/>
        </p:nvSpPr>
        <p:spPr>
          <a:xfrm>
            <a:off x="597965" y="1372115"/>
            <a:ext cx="507677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시작하는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11FBE-56EC-4DD8-8031-B7EFF4A51CA0}"/>
              </a:ext>
            </a:extLst>
          </p:cNvPr>
          <p:cNvSpPr txBox="1"/>
          <p:nvPr/>
        </p:nvSpPr>
        <p:spPr>
          <a:xfrm>
            <a:off x="6341974" y="90605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$=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9D5BB-1F50-4CA5-955F-CE58AE275146}"/>
              </a:ext>
            </a:extLst>
          </p:cNvPr>
          <p:cNvSpPr/>
          <p:nvPr/>
        </p:nvSpPr>
        <p:spPr>
          <a:xfrm>
            <a:off x="6341975" y="1372115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끝나는 속성을 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C591D-CF2A-4050-9581-E72E56E4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3" y="1785817"/>
            <a:ext cx="5014264" cy="484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E2D03-3C1E-4B1B-B0C3-DB738F38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82" y="1720321"/>
            <a:ext cx="5317564" cy="49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사이드 바 영역을 나타내는 </a:t>
            </a:r>
            <a:r>
              <a:rPr lang="en-US" altLang="ko-KR" sz="1600" b="1"/>
              <a:t>&lt;aside&gt;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본문 내용 외에 왼쪽이나 오른쪽</a:t>
            </a:r>
            <a:r>
              <a:rPr lang="en-US" altLang="ko-KR" sz="1400">
                <a:latin typeface="Courier"/>
              </a:rPr>
              <a:t>, </a:t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</a:t>
            </a:r>
            <a:r>
              <a:rPr lang="ko-KR" altLang="en-US" sz="1400">
                <a:latin typeface="Courier"/>
              </a:rPr>
              <a:t>혹은 아래쪽에 사이드 바 표시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필수 요소가 아니므로 필요할 경우에만</a:t>
            </a:r>
            <a:r>
              <a:rPr lang="en-US" altLang="ko-KR" sz="1400">
                <a:latin typeface="Courier"/>
              </a:rPr>
              <a:t> </a:t>
            </a:r>
            <a:r>
              <a:rPr lang="ko-KR" altLang="en-US" sz="1400">
                <a:latin typeface="Courier"/>
              </a:rPr>
              <a:t>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164085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푸터 영역을 나타내는 </a:t>
            </a:r>
            <a:r>
              <a:rPr lang="en-US" altLang="ko-KR" sz="1600" b="1"/>
              <a:t>&lt;footer&gt;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제작 정보나 저작권 정보</a:t>
            </a:r>
            <a:r>
              <a:rPr lang="en-US" altLang="ko-KR" sz="1400">
                <a:latin typeface="Courier"/>
              </a:rPr>
              <a:t>, </a:t>
            </a:r>
            <a:r>
              <a:rPr lang="ko-KR" altLang="en-US" sz="1400">
                <a:latin typeface="Courier"/>
              </a:rPr>
              <a:t>연락처 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다른 시맨틱 태그 사용해 다양한 정보 포함</a:t>
            </a:r>
            <a:r>
              <a:rPr lang="en-US" altLang="ko-KR" sz="1400">
                <a:latin typeface="Courier"/>
              </a:rPr>
              <a:t>  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7594C-77F5-454C-8744-7A727B38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11" y="1726071"/>
            <a:ext cx="2764996" cy="165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89C52-A6EE-4354-BECD-230BB359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0" y="3650902"/>
            <a:ext cx="5884434" cy="565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BE5AB-C058-4F21-AA7E-C8E00120123B}"/>
              </a:ext>
            </a:extLst>
          </p:cNvPr>
          <p:cNvSpPr txBox="1"/>
          <p:nvPr/>
        </p:nvSpPr>
        <p:spPr>
          <a:xfrm>
            <a:off x="396938" y="5074944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여러 소스를 묶는 </a:t>
            </a:r>
            <a:r>
              <a:rPr lang="en-US" altLang="ko-KR" sz="1600" b="1"/>
              <a:t>&lt;div&gt;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소스를 묶는 용도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영역을 구별하거나 스타일 적용하기 위해</a:t>
            </a:r>
            <a:r>
              <a:rPr lang="en-US" altLang="ko-KR" sz="1400">
                <a:latin typeface="Courier"/>
              </a:rPr>
              <a:t>    </a:t>
            </a:r>
            <a:endParaRPr lang="ko-KR" altLang="en-US" sz="16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B68937-889E-4B83-8C85-3585CDC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62" y="5019189"/>
            <a:ext cx="2155788" cy="16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3921C8-0DDE-4996-BB97-87F75E11C577}"/>
              </a:ext>
            </a:extLst>
          </p:cNvPr>
          <p:cNvSpPr txBox="1"/>
          <p:nvPr/>
        </p:nvSpPr>
        <p:spPr>
          <a:xfrm>
            <a:off x="472439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*=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B36067-B47B-4AB2-91F1-1F5FCA0A182F}"/>
              </a:ext>
            </a:extLst>
          </p:cNvPr>
          <p:cNvSpPr/>
          <p:nvPr/>
        </p:nvSpPr>
        <p:spPr>
          <a:xfrm>
            <a:off x="472439" y="1432307"/>
            <a:ext cx="507677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Gothic_160_OTF"/>
              </a:rPr>
              <a:t>값의 일부가 일치하는 속성을 </a:t>
            </a:r>
            <a:r>
              <a:rPr lang="ko-KR" altLang="en-US" sz="1200">
                <a:latin typeface="+mn-ea"/>
              </a:rPr>
              <a:t>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DF6D7-9F88-48A4-9B6A-07E549A6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771502"/>
            <a:ext cx="5473549" cy="506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12AAAE-96BB-4464-898D-DDE21A2426F8}"/>
              </a:ext>
            </a:extLst>
          </p:cNvPr>
          <p:cNvSpPr txBox="1"/>
          <p:nvPr/>
        </p:nvSpPr>
        <p:spPr>
          <a:xfrm>
            <a:off x="6551391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속성 선택자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F73E5-A5AD-487D-B36A-2C29EFB2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9" y="1877370"/>
            <a:ext cx="5342962" cy="21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7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68A93A-CF9C-4021-90B1-933858E8E018}"/>
              </a:ext>
            </a:extLst>
          </p:cNvPr>
          <p:cNvGrpSpPr/>
          <p:nvPr/>
        </p:nvGrpSpPr>
        <p:grpSpPr>
          <a:xfrm>
            <a:off x="472438" y="1620449"/>
            <a:ext cx="779178" cy="1895854"/>
            <a:chOff x="328169" y="1620451"/>
            <a:chExt cx="779178" cy="18958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C36A32-B248-4F9B-B0ED-1C8629F1E13A}"/>
                </a:ext>
              </a:extLst>
            </p:cNvPr>
            <p:cNvSpPr/>
            <p:nvPr/>
          </p:nvSpPr>
          <p:spPr>
            <a:xfrm>
              <a:off x="472439" y="1620451"/>
              <a:ext cx="634908" cy="11730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FECA6F5-DB5F-4E02-946A-A74F48BEFC18}"/>
                </a:ext>
              </a:extLst>
            </p:cNvPr>
            <p:cNvCxnSpPr>
              <a:cxnSpLocks/>
              <a:stCxn id="5" idx="1"/>
              <a:endCxn id="11" idx="1"/>
            </p:cNvCxnSpPr>
            <p:nvPr/>
          </p:nvCxnSpPr>
          <p:spPr>
            <a:xfrm rot="10800000" flipH="1">
              <a:off x="328169" y="2206994"/>
              <a:ext cx="144269" cy="1309311"/>
            </a:xfrm>
            <a:prstGeom prst="bentConnector3">
              <a:avLst>
                <a:gd name="adj1" fmla="val -158454"/>
              </a:avLst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사용자 동작에 반응하는 가상 클래스 선택자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D837D-5264-4989-B895-6D5A3C3A8A0E}"/>
              </a:ext>
            </a:extLst>
          </p:cNvPr>
          <p:cNvSpPr txBox="1"/>
          <p:nvPr/>
        </p:nvSpPr>
        <p:spPr>
          <a:xfrm>
            <a:off x="472439" y="3348884"/>
            <a:ext cx="3217547" cy="33483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/>
              <a:t>순서 중요 </a:t>
            </a:r>
            <a:r>
              <a:rPr lang="en-US" altLang="ko-KR" sz="1200">
                <a:solidFill>
                  <a:srgbClr val="C00000"/>
                </a:solidFill>
              </a:rPr>
              <a:t>:link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:visited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200">
                <a:solidFill>
                  <a:srgbClr val="C00000"/>
                </a:solidFill>
              </a:rPr>
              <a:t>:hover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:active</a:t>
            </a: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CF31-1D0C-4BDE-902A-4E418E15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69" y="148770"/>
            <a:ext cx="5671634" cy="673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D4769-E075-4903-B919-235608C5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4" r="22661"/>
          <a:stretch/>
        </p:blipFill>
        <p:spPr>
          <a:xfrm>
            <a:off x="1342239" y="5268594"/>
            <a:ext cx="3800214" cy="1188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D8133-465E-441C-A1D3-E8241C2C73C2}"/>
              </a:ext>
            </a:extLst>
          </p:cNvPr>
          <p:cNvSpPr txBox="1"/>
          <p:nvPr/>
        </p:nvSpPr>
        <p:spPr>
          <a:xfrm>
            <a:off x="621637" y="1589406"/>
            <a:ext cx="439639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:link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방문하지 않은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:visited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방문한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:active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요소를 활성화했을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:hover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마우스 커서를 올려놓을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:focus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초점이 맞추어졌을 때의 스타일 적용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55758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3228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054DF-5986-4259-A6CA-09FF592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67" y="822121"/>
            <a:ext cx="5246819" cy="5780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6C648-4D85-4D4C-B43E-7119441C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3" y="3114407"/>
            <a:ext cx="5394976" cy="3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0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:enabled, :disabled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:checked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라디오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ko-KR" altLang="en-US" sz="1200">
              <a:highlight>
                <a:srgbClr val="00FFFF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94BB8E-9115-47B2-AE6F-3263F073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685"/>
            <a:ext cx="5377604" cy="4116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149376-0AF9-49F3-A1B7-ADDFBB71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0" y="3858848"/>
            <a:ext cx="3197420" cy="1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80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:enabled, :disabled </a:t>
            </a:r>
            <a:r>
              <a:rPr lang="en-US" altLang="ko-KR" sz="1200"/>
              <a:t>– </a:t>
            </a:r>
            <a:r>
              <a:rPr lang="ko-KR" altLang="en-US" sz="1200"/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/>
              <a:t>:checked </a:t>
            </a:r>
            <a:r>
              <a:rPr lang="en-US" altLang="ko-KR" sz="1200"/>
              <a:t>– </a:t>
            </a:r>
            <a:r>
              <a:rPr lang="ko-KR" altLang="en-US" sz="1200"/>
              <a:t>라디오</a:t>
            </a:r>
            <a:r>
              <a:rPr lang="en-US" altLang="ko-KR" sz="1200"/>
              <a:t> </a:t>
            </a:r>
            <a:r>
              <a:rPr lang="ko-KR" altLang="en-US" sz="1200"/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:not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특정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요소를 제외하고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en-US" altLang="ko-KR" sz="1200"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B7D5F-38E8-4DB4-BABB-9E941DF6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3" y="3280093"/>
            <a:ext cx="2961518" cy="3162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0DE3-3CC5-4405-9B0F-CD47F759D896}"/>
              </a:ext>
            </a:extLst>
          </p:cNvPr>
          <p:cNvSpPr txBox="1"/>
          <p:nvPr/>
        </p:nvSpPr>
        <p:spPr>
          <a:xfrm>
            <a:off x="550546" y="3095383"/>
            <a:ext cx="3956847" cy="33361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type=“text” </a:t>
            </a:r>
            <a:r>
              <a:rPr lang="ko-KR" altLang="en-US" sz="1200">
                <a:solidFill>
                  <a:srgbClr val="C00000"/>
                </a:solidFill>
              </a:rPr>
              <a:t>필드와 </a:t>
            </a:r>
            <a:r>
              <a:rPr lang="en-US" altLang="ko-KR" sz="1200">
                <a:solidFill>
                  <a:srgbClr val="C00000"/>
                </a:solidFill>
              </a:rPr>
              <a:t>type=“tel” </a:t>
            </a:r>
            <a:r>
              <a:rPr lang="ko-KR" altLang="en-US" sz="1200">
                <a:solidFill>
                  <a:srgbClr val="C00000"/>
                </a:solidFill>
              </a:rPr>
              <a:t>필드에 스타일 적용하기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BDBBD-FD76-4BB4-8433-B26CFE3C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80" y="1720057"/>
            <a:ext cx="5420774" cy="206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82EBA-B124-45A5-B567-B6381697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4" y="4200939"/>
            <a:ext cx="5225554" cy="20889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753E82-7971-4ECB-A140-9AE240A626C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20642" y="2754020"/>
            <a:ext cx="2400038" cy="1885092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0BF9E-D6BE-4A13-9318-56F894ABCC2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858936" y="4842948"/>
            <a:ext cx="2400038" cy="40245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1F5EF-52D2-492E-B8A7-3DBC7825D9D9}"/>
              </a:ext>
            </a:extLst>
          </p:cNvPr>
          <p:cNvSpPr txBox="1"/>
          <p:nvPr/>
        </p:nvSpPr>
        <p:spPr>
          <a:xfrm>
            <a:off x="4567557" y="3511900"/>
            <a:ext cx="11624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일반적인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5F3AB-B086-4D06-98EB-0D7484280B20}"/>
              </a:ext>
            </a:extLst>
          </p:cNvPr>
          <p:cNvSpPr txBox="1"/>
          <p:nvPr/>
        </p:nvSpPr>
        <p:spPr>
          <a:xfrm>
            <a:off x="4567557" y="4895325"/>
            <a:ext cx="13869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/>
              <a:t>:not</a:t>
            </a:r>
            <a:r>
              <a:rPr lang="ko-KR" altLang="en-US" sz="1200"/>
              <a:t> 선택자 사용 </a:t>
            </a:r>
          </a:p>
        </p:txBody>
      </p:sp>
    </p:spTree>
    <p:extLst>
      <p:ext uri="{BB962C8B-B14F-4D97-AF65-F5344CB8AC3E}">
        <p14:creationId xmlns:p14="http://schemas.microsoft.com/office/powerpoint/2010/main" val="534651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문서 구조에 따른 가상 클래스 선택자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D62CF-B676-4086-A242-FA1D9B8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52700"/>
            <a:ext cx="4765628" cy="281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FA15E-AE6B-492D-B216-3B0F6ED8CBFC}"/>
              </a:ext>
            </a:extLst>
          </p:cNvPr>
          <p:cNvSpPr txBox="1"/>
          <p:nvPr/>
        </p:nvSpPr>
        <p:spPr>
          <a:xfrm>
            <a:off x="472439" y="1661020"/>
            <a:ext cx="53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웹 문서의 구조를 기준으로 특정 위치에 있는 요소를 찾아 스타일 적용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위치가 계속 바뀐다면 </a:t>
            </a:r>
            <a:r>
              <a:rPr lang="en-US" altLang="ko-KR" sz="1200"/>
              <a:t>a</a:t>
            </a:r>
            <a:r>
              <a:rPr lang="en-US" altLang="ko-KR" sz="1200" i="1"/>
              <a:t>n</a:t>
            </a:r>
            <a:r>
              <a:rPr lang="en-US" altLang="ko-KR" sz="1200"/>
              <a:t>+b </a:t>
            </a:r>
            <a:r>
              <a:rPr lang="ko-KR" altLang="en-US" sz="1200"/>
              <a:t>처럼 수식을 사용할 수도 있음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ko-KR" altLang="en-US" sz="1200"/>
              <a:t>이 때 </a:t>
            </a:r>
            <a:r>
              <a:rPr lang="en-US" altLang="ko-KR" sz="1200"/>
              <a:t>n </a:t>
            </a:r>
            <a:r>
              <a:rPr lang="ko-KR" altLang="en-US" sz="1200"/>
              <a:t>값은 </a:t>
            </a:r>
            <a:r>
              <a:rPr lang="en-US" altLang="ko-KR" sz="1200"/>
              <a:t>0</a:t>
            </a:r>
            <a:r>
              <a:rPr lang="ko-KR" altLang="en-US" sz="1200"/>
              <a:t>부터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849FE-5066-4C60-BD7A-03A5109C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45" y="872617"/>
            <a:ext cx="5641815" cy="400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2E5264-751B-45A4-A32B-FC44BC8D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25" y="2845831"/>
            <a:ext cx="3083404" cy="40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87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E2434-50D6-452E-9FC1-346879958933}"/>
              </a:ext>
            </a:extLst>
          </p:cNvPr>
          <p:cNvSpPr txBox="1"/>
          <p:nvPr/>
        </p:nvSpPr>
        <p:spPr>
          <a:xfrm>
            <a:off x="472439" y="1209136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가상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FC2B5-A71E-4C8B-BE85-B8039C749C00}"/>
              </a:ext>
            </a:extLst>
          </p:cNvPr>
          <p:cNvSpPr txBox="1"/>
          <p:nvPr/>
        </p:nvSpPr>
        <p:spPr>
          <a:xfrm>
            <a:off x="604006" y="1838310"/>
            <a:ext cx="550317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꾸미기용 요소를 웹 문서에 포함시키지 않기 위해 가상 요소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::first-line : </a:t>
            </a:r>
            <a:r>
              <a:rPr lang="ko-KR" altLang="en-US" sz="1200"/>
              <a:t>특정 요소의 첫번째 줄에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::first-letter : </a:t>
            </a:r>
            <a:r>
              <a:rPr lang="ko-KR" altLang="en-US" sz="1200"/>
              <a:t>특정 요소의 첫번째 글자에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::before : </a:t>
            </a:r>
            <a:r>
              <a:rPr lang="ko-KR" altLang="en-US" sz="1200"/>
              <a:t>특정 요소의 앞에 지정한 콘텐츠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::after : </a:t>
            </a:r>
            <a:r>
              <a:rPr lang="ko-KR" altLang="en-US" sz="1200"/>
              <a:t>특정 요소의 뒤에 지정한 콘텐츠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7DBF8-C9B9-402A-A0A9-F0CC88DC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28" y="1040104"/>
            <a:ext cx="3320774" cy="5318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8CB434-D151-4EFC-8194-F8E3DBEE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76" y="4869989"/>
            <a:ext cx="1568315" cy="15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5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트랜지션과 애니메이션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변형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8FBBDF-8BF5-4C05-9F46-5808B3591E7E}"/>
              </a:ext>
            </a:extLst>
          </p:cNvPr>
          <p:cNvGrpSpPr/>
          <p:nvPr/>
        </p:nvGrpSpPr>
        <p:grpSpPr>
          <a:xfrm>
            <a:off x="2308161" y="3028690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9F05E-7ACE-43A6-974F-0EFC0D67B09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9DF2F-C12C-4BC4-A10E-4A71F0ABE7C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트랜지션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E1C845E-80B1-43EB-9FEC-31D365B4331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A2F4B5-EBCD-46CD-985C-A4A907DA4201}"/>
              </a:ext>
            </a:extLst>
          </p:cNvPr>
          <p:cNvGrpSpPr/>
          <p:nvPr/>
        </p:nvGrpSpPr>
        <p:grpSpPr>
          <a:xfrm>
            <a:off x="2308161" y="390795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CFE30F-DAA2-42FF-BF82-3937F70CE6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71622-C07D-4D63-AE74-7A109358203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애니메이션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52A05A-646B-4733-B9F2-0346CB2F8F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4257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03F5C-87A6-4318-8065-67ED654C0359}"/>
              </a:ext>
            </a:extLst>
          </p:cNvPr>
          <p:cNvSpPr txBox="1"/>
          <p:nvPr/>
        </p:nvSpPr>
        <p:spPr>
          <a:xfrm>
            <a:off x="578840" y="1208015"/>
            <a:ext cx="775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변형</a:t>
            </a:r>
            <a:r>
              <a:rPr lang="en-US" altLang="ko-KR" sz="1200" b="1">
                <a:solidFill>
                  <a:srgbClr val="C00000"/>
                </a:solidFill>
              </a:rPr>
              <a:t>(transform, </a:t>
            </a:r>
            <a:r>
              <a:rPr lang="ko-KR" altLang="en-US" sz="1200" b="1">
                <a:solidFill>
                  <a:srgbClr val="C00000"/>
                </a:solidFill>
              </a:rPr>
              <a:t>트랜스폼</a:t>
            </a:r>
            <a:r>
              <a:rPr lang="en-US" altLang="ko-KR" sz="1200" b="1">
                <a:solidFill>
                  <a:srgbClr val="C00000"/>
                </a:solidFill>
              </a:rPr>
              <a:t>) </a:t>
            </a:r>
            <a:r>
              <a:rPr lang="en-US" altLang="ko-KR" sz="1200"/>
              <a:t>: </a:t>
            </a:r>
            <a:r>
              <a:rPr lang="ko-KR" altLang="en-US" sz="1200"/>
              <a:t>특정</a:t>
            </a:r>
            <a:r>
              <a:rPr lang="en-US" altLang="ko-KR" sz="1200"/>
              <a:t> </a:t>
            </a:r>
            <a:r>
              <a:rPr lang="ko-KR" altLang="en-US" sz="1200"/>
              <a:t>요소의 크기나 형태 등 스타일이 바뀌는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9193-F249-4FE4-B5CB-2500BEBF9825}"/>
              </a:ext>
            </a:extLst>
          </p:cNvPr>
          <p:cNvSpPr txBox="1"/>
          <p:nvPr/>
        </p:nvSpPr>
        <p:spPr>
          <a:xfrm>
            <a:off x="578840" y="2144306"/>
            <a:ext cx="330526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수평이나 수직으로 웹 요소 변형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크기나 각도만 지정하면 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2</a:t>
            </a:r>
            <a:r>
              <a:rPr lang="ko-KR" altLang="en-US" sz="1200"/>
              <a:t>차원 좌표 사용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A4486-6B0B-4282-800C-56B408219D8C}"/>
              </a:ext>
            </a:extLst>
          </p:cNvPr>
          <p:cNvSpPr txBox="1"/>
          <p:nvPr/>
        </p:nvSpPr>
        <p:spPr>
          <a:xfrm>
            <a:off x="578840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CC696-D12F-43BA-B9BE-CAEA6E9EB550}"/>
              </a:ext>
            </a:extLst>
          </p:cNvPr>
          <p:cNvSpPr txBox="1"/>
          <p:nvPr/>
        </p:nvSpPr>
        <p:spPr>
          <a:xfrm>
            <a:off x="7013197" y="1542639"/>
            <a:ext cx="306198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x</a:t>
            </a:r>
            <a:r>
              <a:rPr lang="ko-KR" altLang="en-US" sz="1200"/>
              <a:t>축과 </a:t>
            </a:r>
            <a:r>
              <a:rPr lang="en-US" altLang="ko-KR" sz="1200"/>
              <a:t>y</a:t>
            </a:r>
            <a:r>
              <a:rPr lang="ko-KR" altLang="en-US" sz="1200"/>
              <a:t>축에 원근감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z</a:t>
            </a:r>
            <a:r>
              <a:rPr lang="ko-KR" altLang="en-US" sz="1200"/>
              <a:t>축은 앞뒤로 이동</a:t>
            </a:r>
            <a:r>
              <a:rPr lang="en-US" altLang="ko-KR" sz="1200"/>
              <a:t>. </a:t>
            </a:r>
            <a:r>
              <a:rPr lang="ko-KR" altLang="en-US" sz="1200"/>
              <a:t>보는 사람 쪽으로 다가올 수록 값이 더 커짐</a:t>
            </a:r>
            <a:endParaRPr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DDFF0-46B9-48AE-8653-AD52B326ECA1}"/>
              </a:ext>
            </a:extLst>
          </p:cNvPr>
          <p:cNvSpPr txBox="1"/>
          <p:nvPr/>
        </p:nvSpPr>
        <p:spPr>
          <a:xfrm>
            <a:off x="7013196" y="1177237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CAC3BC-8A7D-45AC-B7AF-E3D2C4C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2" y="3170088"/>
            <a:ext cx="3801857" cy="3007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E9513-CE15-4BDC-B94D-CD8BDFA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97" y="2821726"/>
            <a:ext cx="4225562" cy="3060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390E-0EB8-4754-9A5C-F48F56A1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22" y="1542639"/>
            <a:ext cx="1747583" cy="1786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8737D3-5F52-4AEE-AF05-DF471AF85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120" y="833534"/>
            <a:ext cx="1752494" cy="17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71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E236C-830F-46BE-8E88-B932BD44419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translate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9893E-F19F-444F-94A2-21EAA6D9C812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방향으로 이동할 거리를 지정하면 해당 요소를 이동시킴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88753-43D3-4EFD-9A57-FBE27C4F070B}"/>
              </a:ext>
            </a:extLst>
          </p:cNvPr>
          <p:cNvSpPr/>
          <p:nvPr/>
        </p:nvSpPr>
        <p:spPr>
          <a:xfrm>
            <a:off x="578840" y="3544351"/>
            <a:ext cx="5645791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transform:translate(tx, ty)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/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와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두 가지 값을 사용하지만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값이 주어지지 않으면 </a:t>
            </a:r>
            <a:r>
              <a:rPr lang="en-US" altLang="ko-KR" sz="1100">
                <a:latin typeface="+mn-ea"/>
              </a:rPr>
              <a:t>0</a:t>
            </a:r>
            <a:r>
              <a:rPr lang="ko-KR" altLang="en-US" sz="1100">
                <a:latin typeface="+mn-ea"/>
              </a:rPr>
              <a:t>으로 간주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transform:translate3d(tx, ty, tz)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앞뒤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transform:translateX(tx)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transform:translateY(ty)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transform:translateZ(tz) </a:t>
            </a:r>
            <a:r>
              <a:rPr lang="en-US" altLang="ko-KR" sz="1100">
                <a:latin typeface="+mn-ea"/>
              </a:rPr>
              <a:t>- 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6043D3-4D92-40CB-A665-8DA4848F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04" y="2173139"/>
            <a:ext cx="3428844" cy="1140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EB7499-BA6B-4C50-A8DB-412D44A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7" y="1629521"/>
            <a:ext cx="5736322" cy="33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다양한 내용 입력하기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태그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03BFA0-74CE-4C85-9DE2-AD1C0B8C6B93}"/>
              </a:ext>
            </a:extLst>
          </p:cNvPr>
          <p:cNvGrpSpPr/>
          <p:nvPr/>
        </p:nvGrpSpPr>
        <p:grpSpPr>
          <a:xfrm>
            <a:off x="2308161" y="280297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59771F-42C0-4CD2-A97A-3360D83038F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15DC0-766E-4550-BF1D-ACFAF4BA482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만들기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8966C93-63C8-44AE-975C-727A69458C6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052DA7-1461-4440-B7E1-9A19E882CA22}"/>
              </a:ext>
            </a:extLst>
          </p:cNvPr>
          <p:cNvGrpSpPr/>
          <p:nvPr/>
        </p:nvGrpSpPr>
        <p:grpSpPr>
          <a:xfrm>
            <a:off x="2308161" y="345652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7319BC-E468-4E0E-B5AA-438B859FB21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352AF-B650-40D2-ABA4-3032C5DD90A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D071D6-AAD5-4D01-B0D7-C4A3C54809B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AAF8-21E5-49DE-A9CE-4B708B72AD40}"/>
              </a:ext>
            </a:extLst>
          </p:cNvPr>
          <p:cNvGrpSpPr/>
          <p:nvPr/>
        </p:nvGrpSpPr>
        <p:grpSpPr>
          <a:xfrm>
            <a:off x="2308161" y="411008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72CF7D-24C3-45AD-8081-92FD1B44A5D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1308A-D8CC-48F9-A764-FBF8481E561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이미지 삽입하기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34187B-59E8-491D-9B18-AB2954A7305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97BCA8-A206-4EC2-941A-37EC15B2BCC7}"/>
              </a:ext>
            </a:extLst>
          </p:cNvPr>
          <p:cNvGrpSpPr/>
          <p:nvPr/>
        </p:nvGrpSpPr>
        <p:grpSpPr>
          <a:xfrm>
            <a:off x="2308161" y="476363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F1DB96-2BF9-4F8E-BC92-FDD698B9E2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C12EB-CC9E-452F-BDB7-20BC64E3071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오디오와 비디오 삽입하기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F335A35-03CA-4294-B215-904C2F9FA00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F0412C-EBC7-47DA-9F04-9233C228357D}"/>
              </a:ext>
            </a:extLst>
          </p:cNvPr>
          <p:cNvGrpSpPr/>
          <p:nvPr/>
        </p:nvGrpSpPr>
        <p:grpSpPr>
          <a:xfrm>
            <a:off x="2308161" y="5417191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77995B-150E-4D21-B666-AA155C3006D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7ED75-1A02-48BF-A40E-BF08CF61507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하이퍼링크 삽입하기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55FA029-7343-4D50-BE13-293C26AF3F7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E3261-C63E-4F21-A805-097BD12B6CD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scale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9050F-4BA9-4BCD-8F8C-F9F1EED5630F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크기만큼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요소를 확대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축소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C56C9-9F5E-403B-BC27-5F7DBC6861A1}"/>
              </a:ext>
            </a:extLst>
          </p:cNvPr>
          <p:cNvSpPr/>
          <p:nvPr/>
        </p:nvSpPr>
        <p:spPr>
          <a:xfrm>
            <a:off x="472439" y="3541813"/>
            <a:ext cx="5530444" cy="20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transform:scale(sx, sy)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sy </a:t>
            </a:r>
            <a:r>
              <a:rPr lang="ko-KR" altLang="en-US" sz="1100">
                <a:latin typeface="+mn-ea"/>
              </a:rPr>
              <a:t>값이 주어지지 않는다면 </a:t>
            </a:r>
            <a:r>
              <a:rPr lang="en-US" altLang="ko-KR" sz="1100">
                <a:latin typeface="+mn-ea"/>
              </a:rPr>
              <a:t>sx </a:t>
            </a:r>
            <a:r>
              <a:rPr lang="ko-KR" altLang="en-US" sz="1100">
                <a:latin typeface="+mn-ea"/>
              </a:rPr>
              <a:t>값과 같다고 간주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ko-KR" altLang="en-US" sz="1100">
                <a:latin typeface="+mn-ea"/>
              </a:rPr>
              <a:t>예</a:t>
            </a:r>
            <a:r>
              <a:rPr lang="en-US" altLang="ko-KR" sz="1100">
                <a:latin typeface="+mn-ea"/>
              </a:rPr>
              <a:t>) scale(2.0)</a:t>
            </a:r>
            <a:r>
              <a:rPr lang="ko-KR" altLang="en-US" sz="1100">
                <a:latin typeface="+mn-ea"/>
              </a:rPr>
              <a:t>는 </a:t>
            </a:r>
            <a:r>
              <a:rPr lang="en-US" altLang="ko-KR" sz="1100">
                <a:latin typeface="+mn-ea"/>
              </a:rPr>
              <a:t>scale(2,2)</a:t>
            </a:r>
            <a:r>
              <a:rPr lang="ko-KR" altLang="en-US" sz="1100">
                <a:latin typeface="+mn-ea"/>
              </a:rPr>
              <a:t>와 같은 함수이며 요소를 두 배로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transform:scale3d(sx, sy, sz)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transform:scaleX(sx) </a:t>
            </a:r>
            <a:r>
              <a:rPr lang="en-US" altLang="ko-KR" sz="1100">
                <a:latin typeface="+mn-ea"/>
              </a:rPr>
              <a:t>–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transform:scaleY(sy)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transform:scaleZ(sz) </a:t>
            </a:r>
            <a:r>
              <a:rPr lang="en-US" altLang="ko-KR" sz="1100">
                <a:latin typeface="+mn-ea"/>
              </a:rPr>
              <a:t>-z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770A4A-97F0-4AA9-BD77-3B118505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59" y="2088824"/>
            <a:ext cx="3352800" cy="1227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42521-7E8C-4FA2-9D0D-69F3F4CF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28" y="1629521"/>
            <a:ext cx="5828121" cy="36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6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2F183-CDC9-4D0C-A9F8-3D7946625E85}"/>
              </a:ext>
            </a:extLst>
          </p:cNvPr>
          <p:cNvSpPr/>
          <p:nvPr/>
        </p:nvSpPr>
        <p:spPr>
          <a:xfrm>
            <a:off x="578840" y="1755207"/>
            <a:ext cx="56709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각도만큼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웹 요소를 시계 방향이나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시계 반대 방향으로 회전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일반 각도</a:t>
            </a:r>
            <a:r>
              <a:rPr lang="en-US" altLang="ko-KR" sz="1200">
                <a:latin typeface="+mn-ea"/>
              </a:rPr>
              <a:t>(degree)</a:t>
            </a:r>
            <a:r>
              <a:rPr lang="ko-KR" altLang="en-US" sz="1200">
                <a:latin typeface="+mn-ea"/>
              </a:rPr>
              <a:t>나 래디안</a:t>
            </a:r>
            <a:r>
              <a:rPr lang="en-US" altLang="ko-KR" sz="1200">
                <a:latin typeface="+mn-ea"/>
              </a:rPr>
              <a:t>(radian) </a:t>
            </a:r>
            <a:r>
              <a:rPr lang="ko-KR" altLang="en-US" sz="1200">
                <a:latin typeface="+mn-ea"/>
              </a:rPr>
              <a:t>값 사용</a:t>
            </a:r>
            <a:r>
              <a:rPr lang="en-US" altLang="ko-KR" sz="1200">
                <a:latin typeface="+mn-ea"/>
              </a:rPr>
              <a:t>(1</a:t>
            </a:r>
            <a:r>
              <a:rPr lang="ko-KR" altLang="en-US" sz="1200">
                <a:latin typeface="+mn-ea"/>
              </a:rPr>
              <a:t>래디안</a:t>
            </a:r>
            <a:r>
              <a:rPr lang="en-US" altLang="ko-KR" sz="1200">
                <a:latin typeface="+mn-ea"/>
              </a:rPr>
              <a:t>=1/180°)</a:t>
            </a:r>
            <a:endParaRPr lang="ko-KR" altLang="en-US" sz="12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150865" y="290165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9998D-D71A-4502-9F75-E64428B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22" y="3460036"/>
            <a:ext cx="2442945" cy="33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0DF1BF-1EFF-47CC-9F48-BB7DFEE9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30" y="2658669"/>
            <a:ext cx="5183558" cy="27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3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093204" y="186241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732-E58C-4ECB-BB1C-8EAE3E2F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8" y="2349555"/>
            <a:ext cx="3691847" cy="110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5D92D-1DE2-4E36-B071-899E31DB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15" y="725853"/>
            <a:ext cx="5229821" cy="60107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483897-EA15-4F1F-8F07-9B5BBCF1F2A9}"/>
              </a:ext>
            </a:extLst>
          </p:cNvPr>
          <p:cNvGrpSpPr/>
          <p:nvPr/>
        </p:nvGrpSpPr>
        <p:grpSpPr>
          <a:xfrm>
            <a:off x="1093204" y="1660461"/>
            <a:ext cx="7958517" cy="3299593"/>
            <a:chOff x="1093204" y="1660461"/>
            <a:chExt cx="7958517" cy="32995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1B70B-2C0F-48A6-A7C8-45CB8EC5F5F5}"/>
                </a:ext>
              </a:extLst>
            </p:cNvPr>
            <p:cNvSpPr txBox="1"/>
            <p:nvPr/>
          </p:nvSpPr>
          <p:spPr>
            <a:xfrm>
              <a:off x="1093204" y="3607761"/>
              <a:ext cx="4735382" cy="135229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perspective 속성</a:t>
              </a:r>
              <a:endParaRPr lang="en-US" altLang="ko-KR" sz="1200" b="1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원근감을 표현하기 위해 사용하는 속성</a:t>
              </a:r>
              <a:endParaRPr lang="en-US" altLang="ko-KR" sz="11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원래 있던 위치에서 사용자가 있는 쪽으로 얼마나 이동하는지 나타냄</a:t>
              </a:r>
              <a:r>
                <a:rPr lang="en-US" altLang="ko-KR" sz="1100"/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값</a:t>
              </a:r>
              <a:r>
                <a:rPr lang="en-US" altLang="ko-KR" sz="1100"/>
                <a:t>(</a:t>
              </a:r>
              <a:r>
                <a:rPr lang="ko-KR" altLang="en-US" sz="1100"/>
                <a:t>픽셀 단위</a:t>
              </a:r>
              <a:r>
                <a:rPr lang="en-US" altLang="ko-KR" sz="1100"/>
                <a:t>)</a:t>
              </a:r>
              <a:r>
                <a:rPr lang="ko-KR" altLang="en-US" sz="1100"/>
                <a:t>은 </a:t>
              </a:r>
              <a:r>
                <a:rPr lang="en-US" altLang="ko-KR" sz="1100"/>
                <a:t>0</a:t>
              </a:r>
              <a:r>
                <a:rPr lang="ko-KR" altLang="en-US" sz="1100"/>
                <a:t>보다 커야 하며 값이 클수록 사용자로부터 멀어짐.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perspective 속성은 변형하는 요소의 부모 요소에 정의해야 한다.</a:t>
              </a:r>
              <a:endParaRPr lang="ko-KR" altLang="en-US" sz="12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ED6874-8F14-4A8A-B228-281D4B2517B8}"/>
                </a:ext>
              </a:extLst>
            </p:cNvPr>
            <p:cNvSpPr/>
            <p:nvPr/>
          </p:nvSpPr>
          <p:spPr>
            <a:xfrm>
              <a:off x="6660859" y="1660461"/>
              <a:ext cx="2390862" cy="2522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464A668-258C-453C-84B4-04DD5D271086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rot="10800000" flipV="1">
              <a:off x="5828587" y="1786576"/>
              <a:ext cx="832273" cy="24973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3666010-F4D3-4D77-BBEF-3A3EEE81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9" y="5272784"/>
            <a:ext cx="5055906" cy="12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3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82CED-0A42-427A-81E8-B1F9055F3123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skew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70C7-7472-4C0C-A929-0DD255C1A4DC}"/>
              </a:ext>
            </a:extLst>
          </p:cNvPr>
          <p:cNvSpPr/>
          <p:nvPr/>
        </p:nvSpPr>
        <p:spPr>
          <a:xfrm>
            <a:off x="578840" y="1680824"/>
            <a:ext cx="56709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요소를 지정한 각도만큼 비틀어 왜곡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E7FAB4-E0AB-4C0C-83F9-ABCF8F92B2D8}"/>
              </a:ext>
            </a:extLst>
          </p:cNvPr>
          <p:cNvSpPr/>
          <p:nvPr/>
        </p:nvSpPr>
        <p:spPr>
          <a:xfrm>
            <a:off x="681911" y="2988683"/>
            <a:ext cx="56178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transform:skewX(ax)</a:t>
            </a:r>
            <a:r>
              <a:rPr lang="en-US" altLang="ko-KR" sz="1200">
                <a:latin typeface="+mn-ea"/>
              </a:rPr>
              <a:t> – x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transform:skewY(ay) </a:t>
            </a:r>
            <a:r>
              <a:rPr lang="en-US" altLang="ko-KR" sz="1200">
                <a:latin typeface="+mn-ea"/>
              </a:rPr>
              <a:t>– y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transform:skew(ax, ay) </a:t>
            </a:r>
            <a:r>
              <a:rPr lang="en-US" altLang="ko-KR" sz="1200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첫 번째 각도는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축을 따라 당기는 각도이고 두 번째 각도는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축을 따라 당기는 각도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두 번째 값이 주어지지 않으면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축에 대한 각도를 </a:t>
            </a:r>
            <a:r>
              <a:rPr lang="en-US" altLang="ko-KR" sz="1200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으로 간주함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F3907-7206-461E-9109-262BF41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1" y="2100428"/>
            <a:ext cx="2858243" cy="698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BBB19-A39D-4D96-8B8B-85642D00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36" y="1478965"/>
            <a:ext cx="5479409" cy="32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9077A-8016-4BDB-A651-FB64B3E55AE6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트랜지션이란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DB38D-0C6A-4695-B5E4-DA9D000B4606}"/>
              </a:ext>
            </a:extLst>
          </p:cNvPr>
          <p:cNvSpPr/>
          <p:nvPr/>
        </p:nvSpPr>
        <p:spPr>
          <a:xfrm>
            <a:off x="578840" y="1680824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스타일 속성이 조금씩 자연스럽게 바뀌는 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139799-EC8B-433D-989F-C4AEEED292DD}"/>
              </a:ext>
            </a:extLst>
          </p:cNvPr>
          <p:cNvSpPr/>
          <p:nvPr/>
        </p:nvSpPr>
        <p:spPr>
          <a:xfrm>
            <a:off x="578840" y="2295666"/>
            <a:ext cx="470622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하늘색 도형 위로 마우스를 올려놓으면 도형이 하늘색에서 파란색으로 바뀌고 마우스를 치우면 원래 배경 색으로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CC3CF-712B-4838-BFE9-B0222BAEF479}"/>
              </a:ext>
            </a:extLst>
          </p:cNvPr>
          <p:cNvSpPr/>
          <p:nvPr/>
        </p:nvSpPr>
        <p:spPr>
          <a:xfrm>
            <a:off x="578840" y="4428601"/>
            <a:ext cx="479011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도형 위로 마우스를 올려놓으면 사각형의 테두리와 테두리색이 바뀌고 마우스를 치우면 원래 스타일로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64222-9142-4371-B450-36C6E435FFF9}"/>
              </a:ext>
            </a:extLst>
          </p:cNvPr>
          <p:cNvSpPr txBox="1"/>
          <p:nvPr/>
        </p:nvSpPr>
        <p:spPr>
          <a:xfrm>
            <a:off x="6327140" y="158079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트랜지션의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02A47-D14A-4C53-A7B1-A0F1621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2911860"/>
            <a:ext cx="2616273" cy="1208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019B9-EC16-4E68-B1D3-1AA5689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" y="5044795"/>
            <a:ext cx="2778445" cy="1298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55C06E-079B-423A-91FF-176A567E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40" y="2110924"/>
            <a:ext cx="4998178" cy="2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0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1D411-9D2B-497F-8F97-3C9D5A5EBA75}"/>
              </a:ext>
            </a:extLst>
          </p:cNvPr>
          <p:cNvSpPr txBox="1"/>
          <p:nvPr/>
        </p:nvSpPr>
        <p:spPr>
          <a:xfrm>
            <a:off x="578840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transition-property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C00A8-AA04-4C38-8B43-29595C449A3B}"/>
              </a:ext>
            </a:extLst>
          </p:cNvPr>
          <p:cNvSpPr/>
          <p:nvPr/>
        </p:nvSpPr>
        <p:spPr>
          <a:xfrm>
            <a:off x="578840" y="132471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트랜지션을 적용할 속성 선택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속성을 지정하지 않으면 모든 속성이 트랜지션 대상이 됨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47B4F-3EA9-41AA-B6EA-275ABB616226}"/>
              </a:ext>
            </a:extLst>
          </p:cNvPr>
          <p:cNvSpPr txBox="1"/>
          <p:nvPr/>
        </p:nvSpPr>
        <p:spPr>
          <a:xfrm>
            <a:off x="6520495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5E6B1D-AF2E-4AF2-AA77-91958FF9C797}"/>
              </a:ext>
            </a:extLst>
          </p:cNvPr>
          <p:cNvSpPr/>
          <p:nvPr/>
        </p:nvSpPr>
        <p:spPr>
          <a:xfrm>
            <a:off x="6520495" y="1324714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진행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 여러 개라면 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진행 시간 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4F3A8-27D2-406D-AF55-4B816DA7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0" y="2090339"/>
            <a:ext cx="3824725" cy="243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E5DED-1367-4830-A9E8-39BE277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" y="2573845"/>
            <a:ext cx="5478693" cy="1658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FA65B-37D7-4614-9077-595E682D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0" y="4684734"/>
            <a:ext cx="4893928" cy="611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6989B1-70AE-4A54-9A41-C6E4D6FE9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6" y="2295122"/>
            <a:ext cx="2560116" cy="278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92A3BB-AEDA-4F4B-81C9-2145F76B9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40" y="2656033"/>
            <a:ext cx="5099941" cy="27199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1B5399-2214-4683-9E6E-95B097BC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914" y="5309544"/>
            <a:ext cx="4613945" cy="122719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798D94-1896-4C18-9672-A43CDEC25DA2}"/>
              </a:ext>
            </a:extLst>
          </p:cNvPr>
          <p:cNvCxnSpPr/>
          <p:nvPr/>
        </p:nvCxnSpPr>
        <p:spPr>
          <a:xfrm>
            <a:off x="6325299" y="830510"/>
            <a:ext cx="0" cy="59226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91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8770D-39DC-4AD6-A8FB-99622D76F9DB}"/>
              </a:ext>
            </a:extLst>
          </p:cNvPr>
          <p:cNvSpPr txBox="1"/>
          <p:nvPr/>
        </p:nvSpPr>
        <p:spPr>
          <a:xfrm>
            <a:off x="643155" y="96379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A3F3A-7577-4F6B-ADFF-F0B9C976F6D6}"/>
              </a:ext>
            </a:extLst>
          </p:cNvPr>
          <p:cNvSpPr/>
          <p:nvPr/>
        </p:nvSpPr>
        <p:spPr>
          <a:xfrm>
            <a:off x="643155" y="1353653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트랜지션의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시작과 중간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끝에서의 속도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4DA14-FD00-4597-895B-52B1766FD7C6}"/>
              </a:ext>
            </a:extLst>
          </p:cNvPr>
          <p:cNvSpPr txBox="1"/>
          <p:nvPr/>
        </p:nvSpPr>
        <p:spPr>
          <a:xfrm>
            <a:off x="643155" y="489373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transition-delay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0555E1-3033-4924-8B72-47BB53711A6B}"/>
              </a:ext>
            </a:extLst>
          </p:cNvPr>
          <p:cNvSpPr/>
          <p:nvPr/>
        </p:nvSpPr>
        <p:spPr>
          <a:xfrm>
            <a:off x="643155" y="5283588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언제부터 시작될지 지연 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  <a:endParaRPr lang="ko-KR" altLang="en-US" sz="12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D2161-3BA0-4E64-9B0E-933A97BBE7CE}"/>
              </a:ext>
            </a:extLst>
          </p:cNvPr>
          <p:cNvCxnSpPr/>
          <p:nvPr/>
        </p:nvCxnSpPr>
        <p:spPr>
          <a:xfrm>
            <a:off x="6096000" y="706582"/>
            <a:ext cx="0" cy="6151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3C6C09-7E15-4942-8A42-52793E8C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1" y="1838894"/>
            <a:ext cx="4874004" cy="484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6BF57E-195E-4A89-B9B7-B300C5AA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8" y="2383237"/>
            <a:ext cx="5406297" cy="2279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8CCA49-F5B8-43A4-828A-84D233E2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6" y="6011144"/>
            <a:ext cx="2570920" cy="302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FBF68D-561D-4EB1-8E94-16854FB3299E}"/>
              </a:ext>
            </a:extLst>
          </p:cNvPr>
          <p:cNvSpPr txBox="1"/>
          <p:nvPr/>
        </p:nvSpPr>
        <p:spPr>
          <a:xfrm>
            <a:off x="6512221" y="98487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EE3549-C25B-44AD-A3F7-105A63E533B2}"/>
              </a:ext>
            </a:extLst>
          </p:cNvPr>
          <p:cNvSpPr/>
          <p:nvPr/>
        </p:nvSpPr>
        <p:spPr>
          <a:xfrm>
            <a:off x="6512221" y="1374733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관련 속성을 한꺼번에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값 속성이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개이므로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앞에 오는 시간값은 </a:t>
            </a:r>
            <a:r>
              <a:rPr lang="en-US" altLang="ko-KR" sz="1200">
                <a:latin typeface="+mn-ea"/>
              </a:rPr>
              <a:t>transition-duration, </a:t>
            </a:r>
            <a:r>
              <a:rPr lang="ko-KR" altLang="en-US" sz="1200">
                <a:latin typeface="+mn-ea"/>
              </a:rPr>
              <a:t>뒤에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오는 시간 값은 </a:t>
            </a:r>
            <a:r>
              <a:rPr lang="en-US" altLang="ko-KR" sz="1200">
                <a:latin typeface="+mn-ea"/>
              </a:rPr>
              <a:t>transition-delay </a:t>
            </a:r>
            <a:r>
              <a:rPr lang="ko-KR" altLang="en-US" sz="1200">
                <a:latin typeface="+mn-ea"/>
              </a:rPr>
              <a:t>속성으로 간주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97A1FA-7ECB-4269-876F-7CEC0CF7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21" y="2383237"/>
            <a:ext cx="5100938" cy="5100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985810-9D00-484C-8ACA-0148C476F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412" y="3141191"/>
            <a:ext cx="5688216" cy="31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9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32395-1361-4FD2-A876-32E1234879AF}"/>
              </a:ext>
            </a:extLst>
          </p:cNvPr>
          <p:cNvSpPr txBox="1"/>
          <p:nvPr/>
        </p:nvSpPr>
        <p:spPr>
          <a:xfrm>
            <a:off x="576044" y="1106409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CSS</a:t>
            </a:r>
            <a:r>
              <a:rPr lang="ko-KR" altLang="en-US" sz="1600" b="1"/>
              <a:t>와 애니메이션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A03B-7007-4981-B5FF-8D8F13D7BBA2}"/>
              </a:ext>
            </a:extLst>
          </p:cNvPr>
          <p:cNvSpPr/>
          <p:nvPr/>
        </p:nvSpPr>
        <p:spPr>
          <a:xfrm>
            <a:off x="576043" y="1496266"/>
            <a:ext cx="825756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요소에 애니메이션 추가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애니메이션을 시작해 끝내는 동안 원하는 곳 어디서든 스타일을 바꾸며 애니메이션을 정의할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키프레임</a:t>
            </a:r>
            <a:r>
              <a:rPr lang="en-US" altLang="ko-KR" sz="1200">
                <a:latin typeface="+mn-ea"/>
              </a:rPr>
              <a:t>(keyframe) : </a:t>
            </a:r>
            <a:r>
              <a:rPr lang="ko-KR" altLang="en-US" sz="1200">
                <a:latin typeface="+mn-ea"/>
              </a:rPr>
              <a:t>애니메이션 중간에 스타일이 바뀌는 지점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06C0F-D16F-411D-AEB6-CEF2E0D9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6" y="3079572"/>
            <a:ext cx="5831747" cy="278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3BD28-3DE3-46D8-BE5F-00FA46331EC4}"/>
              </a:ext>
            </a:extLst>
          </p:cNvPr>
          <p:cNvSpPr txBox="1"/>
          <p:nvPr/>
        </p:nvSpPr>
        <p:spPr>
          <a:xfrm>
            <a:off x="711666" y="2717163"/>
            <a:ext cx="461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애니메이션 관련 속성</a:t>
            </a:r>
            <a:endParaRPr lang="en-US" altLang="ko-KR" sz="1200" b="1"/>
          </a:p>
        </p:txBody>
      </p:sp>
    </p:spTree>
    <p:extLst>
      <p:ext uri="{BB962C8B-B14F-4D97-AF65-F5344CB8AC3E}">
        <p14:creationId xmlns:p14="http://schemas.microsoft.com/office/powerpoint/2010/main" val="1386931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AB04E-6B1D-422F-B7B8-DBC94CD2A391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@keyframes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CAC7D7-16A5-4866-8CA1-CD9CD238C18C}"/>
              </a:ext>
            </a:extLst>
          </p:cNvPr>
          <p:cNvSpPr/>
          <p:nvPr/>
        </p:nvSpPr>
        <p:spPr>
          <a:xfrm>
            <a:off x="578840" y="168082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애니메이션의 시작과 끝을 비롯해 상태가 바뀌는 지점을 설정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으로 애니메이션 구별</a:t>
            </a:r>
            <a:endParaRPr lang="en-US" altLang="ko-KR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3D99-9EE5-4B13-AFCB-47BE40B9194A}"/>
              </a:ext>
            </a:extLst>
          </p:cNvPr>
          <p:cNvSpPr txBox="1"/>
          <p:nvPr/>
        </p:nvSpPr>
        <p:spPr>
          <a:xfrm>
            <a:off x="578840" y="3161521"/>
            <a:ext cx="4613945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</a:t>
            </a:r>
            <a:r>
              <a:rPr lang="ko-KR" altLang="en-US" sz="1200">
                <a:latin typeface="+mn-ea"/>
              </a:rPr>
              <a:t>의 선택자에서 속성값이 바뀌는 지점을 가리킴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 위치는 </a:t>
            </a:r>
            <a:r>
              <a:rPr lang="en-US" altLang="ko-KR" sz="1200">
                <a:latin typeface="+mn-ea"/>
              </a:rPr>
              <a:t>0%, </a:t>
            </a:r>
            <a:r>
              <a:rPr lang="ko-KR" altLang="en-US" sz="1200">
                <a:latin typeface="+mn-ea"/>
              </a:rPr>
              <a:t>끝 위치 </a:t>
            </a:r>
            <a:r>
              <a:rPr lang="en-US" altLang="ko-KR" sz="1200">
                <a:latin typeface="+mn-ea"/>
              </a:rPr>
              <a:t>100%</a:t>
            </a:r>
            <a:r>
              <a:rPr lang="ko-KR" altLang="en-US" sz="1200">
                <a:latin typeface="+mn-ea"/>
              </a:rPr>
              <a:t>로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놓고 위치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시작과 끝 위치만 사용한다면 </a:t>
            </a:r>
            <a:r>
              <a:rPr lang="en-US" altLang="ko-KR" sz="1200">
                <a:latin typeface="+mn-ea"/>
              </a:rPr>
              <a:t>from, to </a:t>
            </a:r>
            <a:r>
              <a:rPr lang="ko-KR" altLang="en-US" sz="1200">
                <a:latin typeface="+mn-ea"/>
              </a:rPr>
              <a:t>키워드 사용 가능</a:t>
            </a:r>
            <a:endParaRPr lang="en-US" altLang="ko-KR" sz="12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4A0A22-BA14-4063-B511-B14DC552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8" y="2365972"/>
            <a:ext cx="2382954" cy="680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FBC15-3153-4016-B3D5-F903A60A55F2}"/>
              </a:ext>
            </a:extLst>
          </p:cNvPr>
          <p:cNvSpPr txBox="1"/>
          <p:nvPr/>
        </p:nvSpPr>
        <p:spPr>
          <a:xfrm>
            <a:off x="578839" y="4224052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animation-name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630948-34E6-492A-A486-3A89FF5B85AB}"/>
              </a:ext>
            </a:extLst>
          </p:cNvPr>
          <p:cNvSpPr/>
          <p:nvPr/>
        </p:nvSpPr>
        <p:spPr>
          <a:xfrm>
            <a:off x="578840" y="4613909"/>
            <a:ext cx="44965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어떤 애니메이션을 사용할지 구별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 </a:t>
            </a:r>
            <a:r>
              <a:rPr lang="ko-KR" altLang="en-US" sz="1200">
                <a:latin typeface="+mn-ea"/>
              </a:rPr>
              <a:t>속성에서 만든 애니메이션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CA5D8C-1DA5-4849-A270-23D93304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0" y="5413784"/>
            <a:ext cx="3359398" cy="309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3F322-4648-4DDB-99EB-91A7DEF206C0}"/>
              </a:ext>
            </a:extLst>
          </p:cNvPr>
          <p:cNvSpPr txBox="1"/>
          <p:nvPr/>
        </p:nvSpPr>
        <p:spPr>
          <a:xfrm>
            <a:off x="6316910" y="127446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7E6CDF-587B-4893-90E5-146E850AFB6F}"/>
              </a:ext>
            </a:extLst>
          </p:cNvPr>
          <p:cNvSpPr/>
          <p:nvPr/>
        </p:nvSpPr>
        <p:spPr>
          <a:xfrm>
            <a:off x="6316911" y="1664323"/>
            <a:ext cx="36911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 실행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설정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가능한 값은 초</a:t>
            </a:r>
            <a:r>
              <a:rPr lang="en-US" altLang="ko-KR" sz="1200">
                <a:latin typeface="+mn-ea"/>
              </a:rPr>
              <a:t>(s)</a:t>
            </a:r>
            <a:r>
              <a:rPr lang="ko-KR" altLang="en-US" sz="1200">
                <a:latin typeface="+mn-ea"/>
              </a:rPr>
              <a:t>나 밀리초</a:t>
            </a:r>
            <a:r>
              <a:rPr lang="en-US" altLang="ko-KR" sz="1200">
                <a:latin typeface="+mn-ea"/>
              </a:rPr>
              <a:t>(ms)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F68441-C08A-4148-801C-A3FE7944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76" y="2416178"/>
            <a:ext cx="2947552" cy="3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7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8DC02-4EFD-46C7-8DB9-5C545E6D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20" y="706582"/>
            <a:ext cx="5187180" cy="5878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05F3-2D60-4B87-9C7D-8C42B256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0" y="2088116"/>
            <a:ext cx="2882496" cy="1670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52D80-63F1-4A76-9F60-CB15BA3C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59" y="3920541"/>
            <a:ext cx="3205341" cy="16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4828F3-7E78-49DE-8029-63A76687C79D}"/>
              </a:ext>
            </a:extLst>
          </p:cNvPr>
          <p:cNvGrpSpPr/>
          <p:nvPr/>
        </p:nvGrpSpPr>
        <p:grpSpPr>
          <a:xfrm>
            <a:off x="671118" y="1216106"/>
            <a:ext cx="5424881" cy="1408166"/>
            <a:chOff x="671119" y="1216106"/>
            <a:chExt cx="5178736" cy="14081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3C6F9-7D9F-4482-8192-00B0F845A621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D00A51-0B48-4A70-94F3-588D8A5C6A2E}"/>
                </a:ext>
              </a:extLst>
            </p:cNvPr>
            <p:cNvSpPr txBox="1"/>
            <p:nvPr/>
          </p:nvSpPr>
          <p:spPr>
            <a:xfrm>
              <a:off x="819254" y="1562975"/>
              <a:ext cx="4298030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제목을 표시할 때 사용하는 태그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크기 </a:t>
              </a:r>
              <a:r>
                <a:rPr lang="en-US" altLang="ko-KR" sz="1400"/>
                <a:t>: h1 &gt; h2 &gt; h3 &gt; h4 &gt; h5 &gt; h6</a:t>
              </a:r>
              <a:endParaRPr lang="en-US" altLang="ko-KR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CF07-3582-40E3-B1EF-2887FA98D2D4}"/>
                </a:ext>
              </a:extLst>
            </p:cNvPr>
            <p:cNvSpPr txBox="1"/>
            <p:nvPr/>
          </p:nvSpPr>
          <p:spPr>
            <a:xfrm>
              <a:off x="819254" y="1216106"/>
              <a:ext cx="28354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&lt;h</a:t>
              </a:r>
              <a:r>
                <a:rPr lang="en-US" altLang="ko-KR" b="1" i="1"/>
                <a:t>n</a:t>
              </a:r>
              <a:r>
                <a:rPr lang="en-US" altLang="ko-KR" b="1"/>
                <a:t>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제목 표시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4B014-30AE-4748-A440-081C0F0B0636}"/>
              </a:ext>
            </a:extLst>
          </p:cNvPr>
          <p:cNvGrpSpPr/>
          <p:nvPr/>
        </p:nvGrpSpPr>
        <p:grpSpPr>
          <a:xfrm>
            <a:off x="671118" y="2967721"/>
            <a:ext cx="5704515" cy="1273068"/>
            <a:chOff x="671119" y="2844235"/>
            <a:chExt cx="5704515" cy="12730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82A5D0-9379-40D9-B5E7-AEB023510142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C7F78-55AE-424F-AC1F-0E560F6FD469}"/>
                </a:ext>
              </a:extLst>
            </p:cNvPr>
            <p:cNvSpPr txBox="1"/>
            <p:nvPr/>
          </p:nvSpPr>
          <p:spPr>
            <a:xfrm>
              <a:off x="819254" y="2844235"/>
              <a:ext cx="27757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&lt;p&gt;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텍스트</a:t>
              </a:r>
              <a:r>
                <a:rPr lang="en-US" altLang="ko-KR" b="1"/>
                <a:t> </a:t>
              </a:r>
              <a:r>
                <a:rPr lang="ko-KR" altLang="en-US" b="1"/>
                <a:t>단락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E3CC18-7297-4912-B892-3A0BB6F5999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6970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> 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입력한 내용 앞뒤로 빈 줄이 생기면서 텍스트 단락이 만들어짐</a:t>
              </a:r>
              <a:endParaRPr lang="en-US" altLang="ko-KR" sz="12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A5FAB-7FB7-438E-A35A-80CD4BE9EBFC}"/>
              </a:ext>
            </a:extLst>
          </p:cNvPr>
          <p:cNvGrpSpPr/>
          <p:nvPr/>
        </p:nvGrpSpPr>
        <p:grpSpPr>
          <a:xfrm>
            <a:off x="671119" y="4594264"/>
            <a:ext cx="5424880" cy="1294404"/>
            <a:chOff x="6585359" y="3577419"/>
            <a:chExt cx="5178736" cy="129440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411BDB-19E0-4F93-833F-7837BE043622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2DBDCA-08CA-4CDC-B869-4E4EFCCA215A}"/>
                </a:ext>
              </a:extLst>
            </p:cNvPr>
            <p:cNvSpPr txBox="1"/>
            <p:nvPr/>
          </p:nvSpPr>
          <p:spPr>
            <a:xfrm>
              <a:off x="6836819" y="3577419"/>
              <a:ext cx="26207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&lt;br&gt;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줄</a:t>
              </a:r>
              <a:r>
                <a:rPr lang="en-US" altLang="ko-KR" b="1"/>
                <a:t> </a:t>
              </a:r>
              <a:r>
                <a:rPr lang="ko-KR" altLang="en-US" b="1"/>
                <a:t>바꾸기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3B2D16-9B4F-4493-BE0F-DDCF96E7E426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&lt;br&gt;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줄을 바꿀 위치에 </a:t>
              </a:r>
              <a:r>
                <a:rPr lang="en-US" altLang="ko-KR" sz="1400"/>
                <a:t>&lt;br&gt; </a:t>
              </a:r>
              <a:r>
                <a:rPr lang="ko-KR" altLang="en-US" sz="1400"/>
                <a:t>태그를 사용</a:t>
              </a:r>
              <a:r>
                <a:rPr lang="en-US" altLang="ko-KR" sz="1400"/>
                <a:t>. </a:t>
              </a:r>
              <a:r>
                <a:rPr lang="ko-KR" altLang="en-US" sz="1400"/>
                <a:t>닫는 태그가 없음</a:t>
              </a:r>
              <a:endParaRPr lang="en-US" altLang="ko-KR" sz="12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400126-29E2-4884-AA93-F6446DE10381}"/>
              </a:ext>
            </a:extLst>
          </p:cNvPr>
          <p:cNvSpPr txBox="1"/>
          <p:nvPr/>
        </p:nvSpPr>
        <p:spPr>
          <a:xfrm>
            <a:off x="6507739" y="1409459"/>
            <a:ext cx="5197094" cy="18158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 샐러드 레시피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A3BC6E-D742-46F5-BF07-8ABA29D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10" y="3382368"/>
            <a:ext cx="2923584" cy="249966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56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4C93-BEE7-4674-862F-C900D65F9063}"/>
              </a:ext>
            </a:extLst>
          </p:cNvPr>
          <p:cNvSpPr txBox="1"/>
          <p:nvPr/>
        </p:nvSpPr>
        <p:spPr>
          <a:xfrm>
            <a:off x="553672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animation-direction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5741D5-1B4C-4C52-9DF4-10049861A99A}"/>
              </a:ext>
            </a:extLst>
          </p:cNvPr>
          <p:cNvSpPr/>
          <p:nvPr/>
        </p:nvSpPr>
        <p:spPr>
          <a:xfrm>
            <a:off x="553672" y="1680824"/>
            <a:ext cx="545284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애니메이션이 끝난 후 원래 위치로 돌아가거나 반대 방향으로 실행하도록 지정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0CCF8-390A-4097-8752-C6D6991DA7BE}"/>
              </a:ext>
            </a:extLst>
          </p:cNvPr>
          <p:cNvSpPr txBox="1"/>
          <p:nvPr/>
        </p:nvSpPr>
        <p:spPr>
          <a:xfrm>
            <a:off x="553672" y="362268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animation-iteration-count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68C57E-857B-4CC9-AD4B-98A276FBFD6B}"/>
              </a:ext>
            </a:extLst>
          </p:cNvPr>
          <p:cNvSpPr/>
          <p:nvPr/>
        </p:nvSpPr>
        <p:spPr>
          <a:xfrm>
            <a:off x="553672" y="4012543"/>
            <a:ext cx="353176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반복 횟수 지정하기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F9053-3A30-4243-A428-6FAC135A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2" y="2107890"/>
            <a:ext cx="3447877" cy="306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CB99D-65F7-48D9-B48C-2A094262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2" y="2528288"/>
            <a:ext cx="4613945" cy="7735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D28F8-4754-4F42-9064-D103A921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4" y="4416036"/>
            <a:ext cx="3264104" cy="270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6DF61F-F4B0-4CC9-929B-F3DF9777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4" y="4869692"/>
            <a:ext cx="4505673" cy="736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98476A-A7CA-4669-BA8A-416EE8BB6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001" y="1343025"/>
            <a:ext cx="5105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9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A56D-F449-4632-997F-29136FF49BAA}"/>
              </a:ext>
            </a:extLst>
          </p:cNvPr>
          <p:cNvSpPr txBox="1"/>
          <p:nvPr/>
        </p:nvSpPr>
        <p:spPr>
          <a:xfrm>
            <a:off x="793063" y="136549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AC9F9-2D76-4988-9C89-81589876D418}"/>
              </a:ext>
            </a:extLst>
          </p:cNvPr>
          <p:cNvSpPr/>
          <p:nvPr/>
        </p:nvSpPr>
        <p:spPr>
          <a:xfrm>
            <a:off x="793063" y="1755348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속도 곡선 지정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BE877-75B0-4D2C-B56D-3363894EC03F}"/>
              </a:ext>
            </a:extLst>
          </p:cNvPr>
          <p:cNvSpPr txBox="1"/>
          <p:nvPr/>
        </p:nvSpPr>
        <p:spPr>
          <a:xfrm>
            <a:off x="793063" y="275281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E4BBE-1A9F-462A-9E1C-F251D7AEB44D}"/>
              </a:ext>
            </a:extLst>
          </p:cNvPr>
          <p:cNvSpPr/>
          <p:nvPr/>
        </p:nvSpPr>
        <p:spPr>
          <a:xfrm>
            <a:off x="793063" y="3142668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개의 애니메이션 속성을 하나의 속성으로 줄여서 사용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지정하지 않은 속성은 기본 값 사용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animation-duration </a:t>
            </a:r>
            <a:r>
              <a:rPr lang="ko-KR" altLang="en-US" sz="1200">
                <a:latin typeface="+mn-ea"/>
              </a:rPr>
              <a:t>속성 값은 반드시 지정해야 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A5B99-4E72-4630-9041-BC29F9330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4"/>
          <a:stretch/>
        </p:blipFill>
        <p:spPr>
          <a:xfrm>
            <a:off x="6245908" y="839249"/>
            <a:ext cx="4898297" cy="57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1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반응형 웹과 미디어 쿼리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반응형 웹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A151A0-A70B-4ECB-B834-2FA36AFAB799}"/>
              </a:ext>
            </a:extLst>
          </p:cNvPr>
          <p:cNvGrpSpPr/>
          <p:nvPr/>
        </p:nvGrpSpPr>
        <p:grpSpPr>
          <a:xfrm>
            <a:off x="2308161" y="2842708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9669C2-A4B7-4EF9-86B1-1C6D36362C0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B4131-4EBF-441B-AD4E-84A2B057340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미디어 쿼리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885486-6CDC-406C-A1E7-DAB1AEB1039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A9CA37-2CFC-4D10-AFC0-EDCD2662D1D2}"/>
              </a:ext>
            </a:extLst>
          </p:cNvPr>
          <p:cNvGrpSpPr/>
          <p:nvPr/>
        </p:nvGrpSpPr>
        <p:grpSpPr>
          <a:xfrm>
            <a:off x="2308161" y="3535996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94BAE7-78C3-46E3-B899-B1AFDECC986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3A015-0069-4025-B119-2D41BD71C92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D52048-61E4-4EAA-A9DE-36A04CD55C0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739F6C-4154-4693-AB5B-EC66100BC375}"/>
              </a:ext>
            </a:extLst>
          </p:cNvPr>
          <p:cNvGrpSpPr/>
          <p:nvPr/>
        </p:nvGrpSpPr>
        <p:grpSpPr>
          <a:xfrm>
            <a:off x="2308161" y="422928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8567EB-CF5E-4384-9DE1-24EC38EA43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13618C-4E74-41DC-9AEA-6BFFDBD3320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플렉스 박스 레이아웃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7C0198-C768-481B-AEB1-76DB57B691F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D0B6EB-D530-419B-BAE3-025AEB47296C}"/>
              </a:ext>
            </a:extLst>
          </p:cNvPr>
          <p:cNvGrpSpPr/>
          <p:nvPr/>
        </p:nvGrpSpPr>
        <p:grpSpPr>
          <a:xfrm>
            <a:off x="2308161" y="492257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DF8950-14CF-45E0-9EB8-30284372F44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7DD45D-B274-401A-88B8-7E593B340405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 </a:t>
              </a:r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35B7CF5-5652-404E-B43F-A9BA25784F0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580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반응형 웹 디자인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5BB47-77B8-443B-B027-515F0DA94C51}"/>
              </a:ext>
            </a:extLst>
          </p:cNvPr>
          <p:cNvSpPr/>
          <p:nvPr/>
        </p:nvSpPr>
        <p:spPr>
          <a:xfrm>
            <a:off x="436227" y="1780374"/>
            <a:ext cx="11207692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다양한 화면 크기의 모바일 기기들이 계속 쏟아져 나오는데 그 때마다 그 크기에 맞춘 사이트를 별도로 제작하는 것은 비효율적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반응형 웹 디자인</a:t>
            </a:r>
            <a:endParaRPr lang="ko-KR" altLang="en-US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506B-B47A-463D-AC46-0295AE5DEBE6}"/>
              </a:ext>
            </a:extLst>
          </p:cNvPr>
          <p:cNvSpPr txBox="1"/>
          <p:nvPr/>
        </p:nvSpPr>
        <p:spPr>
          <a:xfrm>
            <a:off x="472439" y="3190561"/>
            <a:ext cx="49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모바일 기기를 위한 뷰포트</a:t>
            </a:r>
            <a:r>
              <a:rPr lang="en-US" altLang="ko-KR" sz="1600" b="1"/>
              <a:t>(viewport)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1BDFA-018A-4EA7-9A0A-2496749849B0}"/>
              </a:ext>
            </a:extLst>
          </p:cNvPr>
          <p:cNvSpPr/>
          <p:nvPr/>
        </p:nvSpPr>
        <p:spPr>
          <a:xfrm>
            <a:off x="482668" y="3742999"/>
            <a:ext cx="6027189" cy="1165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뷰포트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실제 내용이 표시되는 영역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PC </a:t>
            </a:r>
            <a:r>
              <a:rPr lang="ko-KR" altLang="en-US" sz="1200">
                <a:latin typeface="+mn-ea"/>
              </a:rPr>
              <a:t>화면과 모바일 화면의 픽셀 표시 방법이 다르기 때문에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모바일 화면에서 의도한대로 표시되지 않음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뷰포트를 지정하면 기기 화면에 맞춰 확대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3F0FE-75EF-4005-85B0-99C6FA1D2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2" t="19070" r="11182" b="30398"/>
          <a:stretch/>
        </p:blipFill>
        <p:spPr>
          <a:xfrm>
            <a:off x="6573897" y="3359838"/>
            <a:ext cx="4055071" cy="26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9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지정하기</a:t>
            </a:r>
            <a:endParaRPr lang="en-US" altLang="ko-KR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41DDA-53AF-4404-BE87-ECBEA7E4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1804901"/>
            <a:ext cx="4555921" cy="267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67C7BE-BA1F-4A3B-A8B5-194BF45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144020"/>
            <a:ext cx="4670012" cy="1482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6E1A8E-3527-4FD0-B79C-2CEE78BCD30C}"/>
              </a:ext>
            </a:extLst>
          </p:cNvPr>
          <p:cNvSpPr txBox="1"/>
          <p:nvPr/>
        </p:nvSpPr>
        <p:spPr>
          <a:xfrm>
            <a:off x="6258365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단위</a:t>
            </a:r>
            <a:endParaRPr lang="en-US" altLang="ko-KR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57CD36-9657-4881-820A-C424EB9D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01" y="1804901"/>
            <a:ext cx="5689178" cy="1236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41D3BF-884D-446A-A8E8-73C677A0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5" y="3303558"/>
            <a:ext cx="5255135" cy="3251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E80228-BD5D-4CD4-8552-342CB70A54C8}"/>
              </a:ext>
            </a:extLst>
          </p:cNvPr>
          <p:cNvSpPr txBox="1"/>
          <p:nvPr/>
        </p:nvSpPr>
        <p:spPr>
          <a:xfrm>
            <a:off x="472439" y="4019659"/>
            <a:ext cx="609460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일반적인 사용법 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뷰포트의 너비를 스마트폰 화면 너비에 맞추고 초기 화면 배율을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로 지정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7CAC0A-BBBF-4201-A60A-A64637C6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30" y="4792414"/>
            <a:ext cx="4670012" cy="33414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ED1B7-DA68-4812-BC3F-BEE35509DEFE}"/>
              </a:ext>
            </a:extLst>
          </p:cNvPr>
          <p:cNvCxnSpPr/>
          <p:nvPr/>
        </p:nvCxnSpPr>
        <p:spPr>
          <a:xfrm>
            <a:off x="5813571" y="847288"/>
            <a:ext cx="0" cy="59142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915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221B9-006E-4B5F-AD09-727878287AEF}"/>
              </a:ext>
            </a:extLst>
          </p:cNvPr>
          <p:cNvSpPr/>
          <p:nvPr/>
        </p:nvSpPr>
        <p:spPr>
          <a:xfrm>
            <a:off x="472439" y="1162357"/>
            <a:ext cx="828832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미디어 쿼리</a:t>
            </a:r>
            <a:r>
              <a:rPr lang="en-US" altLang="ko-KR" sz="1400" b="1">
                <a:latin typeface="+mn-ea"/>
              </a:rPr>
              <a:t>(media queries) : </a:t>
            </a:r>
            <a:r>
              <a:rPr lang="ko-KR" altLang="en-US" sz="1400">
                <a:latin typeface="+mn-ea"/>
              </a:rPr>
              <a:t>접속하는 장치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미디어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에 따라 특정한 </a:t>
            </a:r>
            <a:r>
              <a:rPr lang="en-US" altLang="ko-KR" sz="1400">
                <a:latin typeface="+mn-ea"/>
              </a:rPr>
              <a:t>CSS </a:t>
            </a:r>
            <a:r>
              <a:rPr lang="ko-KR" altLang="en-US" sz="1400">
                <a:latin typeface="+mn-ea"/>
              </a:rPr>
              <a:t>스타일을 사용하는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방법</a:t>
            </a:r>
            <a:endParaRPr lang="en-US" altLang="ko-KR" sz="14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1F349-5F91-4D5F-A633-2866FFB69C90}"/>
              </a:ext>
            </a:extLst>
          </p:cNvPr>
          <p:cNvSpPr txBox="1"/>
          <p:nvPr/>
        </p:nvSpPr>
        <p:spPr>
          <a:xfrm>
            <a:off x="9339744" y="979968"/>
            <a:ext cx="2365695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미디어 쿼리를 이용해 제작된 사이트들을 모아놓은 </a:t>
            </a:r>
            <a:r>
              <a:rPr lang="en-US" altLang="ko-KR" sz="1100">
                <a:latin typeface="+mn-ea"/>
                <a:hlinkClick r:id="rId2"/>
              </a:rPr>
              <a:t>http://mediaqueri.es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23A51-2D51-46B7-9431-6246159A8328}"/>
              </a:ext>
            </a:extLst>
          </p:cNvPr>
          <p:cNvSpPr txBox="1"/>
          <p:nvPr/>
        </p:nvSpPr>
        <p:spPr>
          <a:xfrm>
            <a:off x="497747" y="185313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구문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41CFA-4C08-4933-960D-A6594E40ADD8}"/>
              </a:ext>
            </a:extLst>
          </p:cNvPr>
          <p:cNvSpPr/>
          <p:nvPr/>
        </p:nvSpPr>
        <p:spPr>
          <a:xfrm>
            <a:off x="497747" y="2325658"/>
            <a:ext cx="602888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@media </a:t>
            </a:r>
            <a:r>
              <a:rPr lang="ko-KR" altLang="en-US" sz="1200">
                <a:latin typeface="+mn-ea"/>
              </a:rPr>
              <a:t>속성을 사용해 특정 미디어에서 어떤 </a:t>
            </a:r>
            <a:r>
              <a:rPr lang="en-US" altLang="ko-KR" sz="1200">
                <a:latin typeface="+mn-ea"/>
              </a:rPr>
              <a:t>CSS</a:t>
            </a:r>
            <a:r>
              <a:rPr lang="ko-KR" altLang="en-US" sz="1200">
                <a:latin typeface="+mn-ea"/>
              </a:rPr>
              <a:t>를 적용할 것인지 지정함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&lt;style&gt; </a:t>
            </a:r>
            <a:r>
              <a:rPr lang="ko-KR" altLang="en-US" sz="1200">
                <a:latin typeface="+mn-ea"/>
              </a:rPr>
              <a:t>태그와 </a:t>
            </a:r>
            <a:r>
              <a:rPr lang="en-US" altLang="ko-KR" sz="1200">
                <a:latin typeface="+mn-ea"/>
              </a:rPr>
              <a:t>&lt;/style&gt; </a:t>
            </a:r>
            <a:r>
              <a:rPr lang="ko-KR" altLang="en-US" sz="1200">
                <a:latin typeface="+mn-ea"/>
              </a:rPr>
              <a:t>태그 사이에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2DCC40-4A00-4EB4-B4F1-4507F6F5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9" y="2995788"/>
            <a:ext cx="5483691" cy="752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0E3E9B-E220-49E7-B7A0-1564E5AB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9" y="3812894"/>
            <a:ext cx="5745323" cy="1252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D9F63-4F79-409A-B589-85CCEC13D02D}"/>
              </a:ext>
            </a:extLst>
          </p:cNvPr>
          <p:cNvSpPr txBox="1"/>
          <p:nvPr/>
        </p:nvSpPr>
        <p:spPr>
          <a:xfrm>
            <a:off x="497747" y="5191592"/>
            <a:ext cx="52487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</a:t>
            </a:r>
            <a:r>
              <a:rPr lang="ko-KR" altLang="en-US" sz="1100">
                <a:solidFill>
                  <a:srgbClr val="0070C0"/>
                </a:solidFill>
              </a:rPr>
              <a:t>미디어 유형이 </a:t>
            </a:r>
            <a:r>
              <a:rPr lang="en-US" altLang="ko-KR" sz="1100">
                <a:solidFill>
                  <a:srgbClr val="0070C0"/>
                </a:solidFill>
              </a:rPr>
              <a:t>screen</a:t>
            </a:r>
            <a:r>
              <a:rPr lang="ko-KR" altLang="en-US" sz="1100">
                <a:solidFill>
                  <a:srgbClr val="0070C0"/>
                </a:solidFill>
              </a:rPr>
              <a:t>이면서 최소 너비가 </a:t>
            </a:r>
            <a:r>
              <a:rPr lang="en-US" altLang="ko-KR" sz="1100">
                <a:solidFill>
                  <a:srgbClr val="0070C0"/>
                </a:solidFill>
              </a:rPr>
              <a:t>768px</a:t>
            </a:r>
            <a:r>
              <a:rPr lang="ko-KR" altLang="en-US" sz="1100">
                <a:solidFill>
                  <a:srgbClr val="0070C0"/>
                </a:solidFill>
              </a:rPr>
              <a:t>이고 </a:t>
            </a:r>
            <a:r>
              <a:rPr lang="en-US" altLang="ko-KR" sz="1100">
                <a:solidFill>
                  <a:srgbClr val="0070C0"/>
                </a:solidFill>
              </a:rPr>
              <a:t/>
            </a:r>
            <a:br>
              <a:rPr lang="en-US" altLang="ko-KR" sz="1100">
                <a:solidFill>
                  <a:srgbClr val="0070C0"/>
                </a:solidFill>
              </a:rPr>
            </a:br>
            <a:r>
              <a:rPr lang="en-US" altLang="ko-KR" sz="1100">
                <a:solidFill>
                  <a:srgbClr val="0070C0"/>
                </a:solidFill>
              </a:rPr>
              <a:t>     </a:t>
            </a:r>
            <a:r>
              <a:rPr lang="ko-KR" altLang="en-US" sz="1100">
                <a:solidFill>
                  <a:srgbClr val="0070C0"/>
                </a:solidFill>
              </a:rPr>
              <a:t>최대 너비는 </a:t>
            </a:r>
            <a:r>
              <a:rPr lang="en-US" altLang="ko-KR" sz="1100">
                <a:solidFill>
                  <a:srgbClr val="0070C0"/>
                </a:solidFill>
              </a:rPr>
              <a:t>1439px</a:t>
            </a:r>
            <a:r>
              <a:rPr lang="ko-KR" altLang="en-US" sz="1100">
                <a:solidFill>
                  <a:srgbClr val="0070C0"/>
                </a:solidFill>
              </a:rPr>
              <a:t>일 경우에 적용할 </a:t>
            </a:r>
            <a:r>
              <a:rPr lang="en-US" altLang="ko-KR" sz="1100">
                <a:solidFill>
                  <a:srgbClr val="0070C0"/>
                </a:solidFill>
              </a:rPr>
              <a:t>CSS</a:t>
            </a:r>
            <a:endParaRPr lang="ko-KR" altLang="en-US" sz="1100">
              <a:solidFill>
                <a:srgbClr val="0070C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7D5BE1-33DD-4113-B979-AF3CD8C5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0" y="5873231"/>
            <a:ext cx="4998265" cy="7580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8F75E-081B-411F-BECB-7CBB5302E23B}"/>
              </a:ext>
            </a:extLst>
          </p:cNvPr>
          <p:cNvSpPr/>
          <p:nvPr/>
        </p:nvSpPr>
        <p:spPr>
          <a:xfrm>
            <a:off x="7046751" y="1878431"/>
            <a:ext cx="2659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미디어 유형의 종류</a:t>
            </a:r>
            <a:endParaRPr lang="en-US" altLang="ko-KR" sz="1600" b="1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172941-934E-4D13-A7D1-AEACA9B38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751" y="2400863"/>
            <a:ext cx="4903769" cy="2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2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쿼리의 다양한 조건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C320CB-EC71-471E-B439-1423E5D6D633}"/>
              </a:ext>
            </a:extLst>
          </p:cNvPr>
          <p:cNvSpPr/>
          <p:nvPr/>
        </p:nvSpPr>
        <p:spPr>
          <a:xfrm>
            <a:off x="564859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웹 문서의 가로 너비와 세로 높이</a:t>
            </a:r>
            <a:r>
              <a:rPr lang="en-US" altLang="ko-KR" sz="1200" b="1">
                <a:latin typeface="+mn-ea"/>
              </a:rPr>
              <a:t>(</a:t>
            </a:r>
            <a:r>
              <a:rPr lang="ko-KR" altLang="en-US" sz="1200" b="1">
                <a:latin typeface="+mn-ea"/>
              </a:rPr>
              <a:t>뷰포트</a:t>
            </a:r>
            <a:r>
              <a:rPr lang="en-US" altLang="ko-KR" sz="1200" b="1">
                <a:latin typeface="+mn-ea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1FA0FC-8042-44C4-B5B9-01934247F95C}"/>
              </a:ext>
            </a:extLst>
          </p:cNvPr>
          <p:cNvCxnSpPr>
            <a:cxnSpLocks/>
          </p:cNvCxnSpPr>
          <p:nvPr/>
        </p:nvCxnSpPr>
        <p:spPr>
          <a:xfrm>
            <a:off x="4160939" y="1072961"/>
            <a:ext cx="0" cy="31886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4842BFF-4CA7-465C-93B4-B3311597E831}"/>
              </a:ext>
            </a:extLst>
          </p:cNvPr>
          <p:cNvCxnSpPr>
            <a:cxnSpLocks/>
          </p:cNvCxnSpPr>
          <p:nvPr/>
        </p:nvCxnSpPr>
        <p:spPr>
          <a:xfrm>
            <a:off x="8531604" y="1005849"/>
            <a:ext cx="0" cy="31215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3B399-5DF4-4344-91A4-C417D7B010CF}"/>
              </a:ext>
            </a:extLst>
          </p:cNvPr>
          <p:cNvSpPr/>
          <p:nvPr/>
        </p:nvSpPr>
        <p:spPr>
          <a:xfrm>
            <a:off x="4482517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단말기의 가로 너비와 세로 높이</a:t>
            </a:r>
            <a:endParaRPr lang="en-US" altLang="ko-KR" sz="1200" b="1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035791-2043-4469-AA9F-1C10F0D84E84}"/>
              </a:ext>
            </a:extLst>
          </p:cNvPr>
          <p:cNvSpPr/>
          <p:nvPr/>
        </p:nvSpPr>
        <p:spPr>
          <a:xfrm>
            <a:off x="8822422" y="1553811"/>
            <a:ext cx="206627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화면 회전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1B852-380D-4729-B298-E987A5AF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0" y="2674471"/>
            <a:ext cx="3345638" cy="119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8E2236-5C88-4BA2-B609-9726286848B2}"/>
              </a:ext>
            </a:extLst>
          </p:cNvPr>
          <p:cNvSpPr txBox="1"/>
          <p:nvPr/>
        </p:nvSpPr>
        <p:spPr>
          <a:xfrm>
            <a:off x="4546833" y="1944702"/>
            <a:ext cx="297228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대부분의 단말기 해상도와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실제 브라우저의 너비가 다르다는 점에 주의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170959-3A48-4EE8-B581-35FCE14F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2" y="2734657"/>
            <a:ext cx="3919719" cy="11326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B913ED-E63A-434B-912C-D5B0D41A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868" y="2734657"/>
            <a:ext cx="2800172" cy="9234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C0AF3-5981-49C1-8FDC-B5B50847416C}"/>
              </a:ext>
            </a:extLst>
          </p:cNvPr>
          <p:cNvSpPr txBox="1"/>
          <p:nvPr/>
        </p:nvSpPr>
        <p:spPr>
          <a:xfrm>
            <a:off x="663034" y="1944702"/>
            <a:ext cx="2598788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실제 웹 문서 내용이 나타나는 영역의 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ko-KR" altLang="en-US" sz="1100"/>
              <a:t>너비와 높이를 조건으로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09433-90CB-4064-A75E-763C7868F5AF}"/>
              </a:ext>
            </a:extLst>
          </p:cNvPr>
          <p:cNvSpPr txBox="1"/>
          <p:nvPr/>
        </p:nvSpPr>
        <p:spPr>
          <a:xfrm>
            <a:off x="8822422" y="1944702"/>
            <a:ext cx="2781531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스마트폰이나 태블릿에서 기기를 가로나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세로로 돌려보는지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D3DB3-8C03-49DE-A881-028335487B5F}"/>
              </a:ext>
            </a:extLst>
          </p:cNvPr>
          <p:cNvSpPr txBox="1"/>
          <p:nvPr/>
        </p:nvSpPr>
        <p:spPr>
          <a:xfrm>
            <a:off x="6669101" y="4475717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iPhoneX </a:t>
            </a:r>
            <a:r>
              <a:rPr lang="ko-KR" altLang="en-US" sz="1200">
                <a:solidFill>
                  <a:srgbClr val="0070C0"/>
                </a:solidFill>
              </a:rPr>
              <a:t>를 가로로 돌릴 경우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8DE7156-897A-4166-83F6-4F7AA7DF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01" y="4819308"/>
            <a:ext cx="4992979" cy="6708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61FED5-40CA-41F2-861B-E873F8EF48ED}"/>
              </a:ext>
            </a:extLst>
          </p:cNvPr>
          <p:cNvSpPr txBox="1"/>
          <p:nvPr/>
        </p:nvSpPr>
        <p:spPr>
          <a:xfrm>
            <a:off x="413716" y="4423913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화면 너비가 </a:t>
            </a:r>
            <a:r>
              <a:rPr lang="en-US" altLang="ko-KR" sz="1200">
                <a:solidFill>
                  <a:srgbClr val="0070C0"/>
                </a:solidFill>
              </a:rPr>
              <a:t>1440px </a:t>
            </a:r>
            <a:r>
              <a:rPr lang="ko-KR" altLang="en-US" sz="1200">
                <a:solidFill>
                  <a:srgbClr val="0070C0"/>
                </a:solidFill>
              </a:rPr>
              <a:t>이상일 때 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4E6549A-FB18-4E6F-ADE4-755F536E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6" y="4725594"/>
            <a:ext cx="5460116" cy="7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02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중단점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C4A250-2B38-4202-9EAA-803449D91BFD}"/>
              </a:ext>
            </a:extLst>
          </p:cNvPr>
          <p:cNvSpPr/>
          <p:nvPr/>
        </p:nvSpPr>
        <p:spPr>
          <a:xfrm>
            <a:off x="503337" y="1702023"/>
            <a:ext cx="7256480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TDc_SSiMyungJo_120_OTF"/>
              </a:rPr>
              <a:t>중단점</a:t>
            </a:r>
            <a:r>
              <a:rPr lang="en-US" altLang="ko-KR" sz="1200" b="1">
                <a:latin typeface="TDc_SSiMyungJo_120_OTF"/>
              </a:rPr>
              <a:t>(breakpoint)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서로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다른 </a:t>
            </a:r>
            <a:r>
              <a:rPr lang="en-US" altLang="ko-KR" sz="1200">
                <a:latin typeface="TDc_SSiMyungJo_120_OTF"/>
              </a:rPr>
              <a:t>CSS</a:t>
            </a:r>
            <a:r>
              <a:rPr lang="ko-KR" altLang="en-US" sz="1200">
                <a:latin typeface="TDc_SSiMyungJo_120_OTF"/>
              </a:rPr>
              <a:t>를 적용할 화면 크기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대부분 기기의 화면 크기 기준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모든 기기를 반영할 수 없기 때문에 스마트폰과 태블릿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데스크톱 정도로 구분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모바일 퍼스트</a:t>
            </a:r>
            <a:r>
              <a:rPr lang="en-US" altLang="ko-KR" sz="1200">
                <a:latin typeface="TDc_SSiMyungJo_120_OTF"/>
              </a:rPr>
              <a:t>(mobile first) : </a:t>
            </a:r>
            <a:r>
              <a:rPr lang="ko-KR" altLang="en-US" sz="1200">
                <a:latin typeface="TDc_SSiMyungJo_120_OTF"/>
              </a:rPr>
              <a:t>모바일 기기 레이아웃을 기본으로 작성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태블릿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E29E6-E516-456E-96BA-6236F72FA7F0}"/>
              </a:ext>
            </a:extLst>
          </p:cNvPr>
          <p:cNvSpPr txBox="1"/>
          <p:nvPr/>
        </p:nvSpPr>
        <p:spPr>
          <a:xfrm>
            <a:off x="699082" y="3424782"/>
            <a:ext cx="9787156" cy="1995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일반적인 사용 예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en-US" altLang="ko-KR" sz="1200"/>
              <a:t>(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스마트폰</a:t>
            </a:r>
            <a:r>
              <a:rPr lang="en-US" altLang="ko-KR" sz="1200"/>
              <a:t>: </a:t>
            </a:r>
            <a:r>
              <a:rPr lang="ko-KR" altLang="en-US" sz="1200"/>
              <a:t>모바일 페이지는 미디어 쿼리를 사용하지 않고 기본 </a:t>
            </a:r>
            <a:r>
              <a:rPr lang="en-US" altLang="ko-KR" sz="1200"/>
              <a:t>CSS</a:t>
            </a:r>
            <a:r>
              <a:rPr lang="ko-KR" altLang="en-US" sz="1200"/>
              <a:t>로 작성</a:t>
            </a:r>
            <a:r>
              <a:rPr lang="en-US" altLang="ko-KR" sz="1200"/>
              <a:t>. </a:t>
            </a:r>
            <a:r>
              <a:rPr lang="ko-KR" altLang="en-US" sz="1200"/>
              <a:t>만일 스마트폰의 방향까지 고려해서 제작한다면 </a:t>
            </a:r>
            <a:r>
              <a:rPr lang="en-US" altLang="ko-KR" sz="1200"/>
              <a:t>min-width</a:t>
            </a:r>
            <a:r>
              <a:rPr lang="ko-KR" altLang="en-US" sz="1200"/>
              <a:t>의 세로와 가로를 각각 </a:t>
            </a:r>
            <a:r>
              <a:rPr lang="en-US" altLang="ko-KR" sz="1200"/>
              <a:t>portrait 320px, landscape 480px</a:t>
            </a:r>
            <a:r>
              <a:rPr lang="ko-KR" altLang="en-US" sz="1200"/>
              <a:t>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태블릿</a:t>
            </a:r>
            <a:r>
              <a:rPr lang="en-US" altLang="ko-KR" sz="1200"/>
              <a:t>: </a:t>
            </a:r>
            <a:r>
              <a:rPr lang="ko-KR" altLang="en-US" sz="1200"/>
              <a:t>세로 크기가 </a:t>
            </a:r>
            <a:r>
              <a:rPr lang="en-US" altLang="ko-KR" sz="1200"/>
              <a:t>768px </a:t>
            </a:r>
            <a:r>
              <a:rPr lang="ko-KR" altLang="en-US" sz="1200"/>
              <a:t>이상이면 태블릿으로 지정</a:t>
            </a:r>
            <a:r>
              <a:rPr lang="en-US" altLang="ko-KR" sz="1200"/>
              <a:t>.  </a:t>
            </a:r>
            <a:r>
              <a:rPr lang="ko-KR" altLang="en-US" sz="1200"/>
              <a:t>가로 크기는 데스크톱과 똑같이 </a:t>
            </a:r>
            <a:r>
              <a:rPr lang="en-US" altLang="ko-KR" sz="1200"/>
              <a:t>1024px </a:t>
            </a:r>
            <a:r>
              <a:rPr lang="ko-KR" altLang="en-US" sz="1200"/>
              <a:t>이상으로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데스크톱</a:t>
            </a:r>
            <a:r>
              <a:rPr lang="en-US" altLang="ko-KR" sz="1200"/>
              <a:t>: </a:t>
            </a:r>
            <a:r>
              <a:rPr lang="ko-KR" altLang="en-US" sz="1200"/>
              <a:t>화면 크기가 </a:t>
            </a:r>
            <a:r>
              <a:rPr lang="en-US" altLang="ko-KR" sz="1200"/>
              <a:t>1024px </a:t>
            </a:r>
            <a:r>
              <a:rPr lang="ko-KR" altLang="en-US" sz="1200"/>
              <a:t>이상이면 데스크톱으로 설정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36435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적용하기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DBFF5-AE70-4E46-8F9F-1EEAD3B30D6E}"/>
              </a:ext>
            </a:extLst>
          </p:cNvPr>
          <p:cNvSpPr/>
          <p:nvPr/>
        </p:nvSpPr>
        <p:spPr>
          <a:xfrm>
            <a:off x="556469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1. </a:t>
            </a:r>
            <a:r>
              <a:rPr lang="ko-KR" altLang="en-US" sz="1400" b="1">
                <a:latin typeface="+mn-ea"/>
              </a:rPr>
              <a:t>외부 </a:t>
            </a:r>
            <a:r>
              <a:rPr lang="en-US" altLang="ko-KR" sz="1400" b="1">
                <a:latin typeface="+mn-ea"/>
              </a:rPr>
              <a:t>CSS </a:t>
            </a:r>
            <a:r>
              <a:rPr lang="ko-KR" altLang="en-US" sz="1400" b="1">
                <a:latin typeface="+mn-ea"/>
              </a:rPr>
              <a:t>파일 연결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26F7A-48D5-4F1C-9CD3-9698CCDEAB00}"/>
              </a:ext>
            </a:extLst>
          </p:cNvPr>
          <p:cNvSpPr/>
          <p:nvPr/>
        </p:nvSpPr>
        <p:spPr>
          <a:xfrm>
            <a:off x="556470" y="2656251"/>
            <a:ext cx="27571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&lt;head&gt;</a:t>
            </a:r>
            <a:r>
              <a:rPr lang="ko-KR" altLang="en-US" sz="1200"/>
              <a:t>와 </a:t>
            </a:r>
            <a:r>
              <a:rPr lang="en-US" altLang="ko-KR" sz="1200"/>
              <a:t>&lt;/head&gt; </a:t>
            </a:r>
            <a:r>
              <a:rPr lang="ko-KR" altLang="en-US" sz="1200"/>
              <a:t>사이에 삽입</a:t>
            </a:r>
            <a:endParaRPr lang="en-US" altLang="ko-KR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2225A0-1199-4230-AF48-46EA63E682CF}"/>
              </a:ext>
            </a:extLst>
          </p:cNvPr>
          <p:cNvSpPr/>
          <p:nvPr/>
        </p:nvSpPr>
        <p:spPr>
          <a:xfrm>
            <a:off x="503338" y="2219270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&lt;link&gt; </a:t>
            </a:r>
            <a:r>
              <a:rPr lang="ko-KR" altLang="en-US" sz="1200" b="1">
                <a:latin typeface="+mn-ea"/>
              </a:rPr>
              <a:t>태그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03430-E13D-47BE-BA82-10807AA49BEE}"/>
              </a:ext>
            </a:extLst>
          </p:cNvPr>
          <p:cNvSpPr/>
          <p:nvPr/>
        </p:nvSpPr>
        <p:spPr>
          <a:xfrm>
            <a:off x="419308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@import </a:t>
            </a:r>
            <a:r>
              <a:rPr lang="ko-KR" altLang="en-US" sz="1200" b="1">
                <a:latin typeface="+mn-ea"/>
              </a:rPr>
              <a:t>구문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8304-D2B4-47F9-BA08-3593053E8B5B}"/>
              </a:ext>
            </a:extLst>
          </p:cNvPr>
          <p:cNvSpPr/>
          <p:nvPr/>
        </p:nvSpPr>
        <p:spPr>
          <a:xfrm>
            <a:off x="565744" y="4664389"/>
            <a:ext cx="33770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&lt;style&gt;</a:t>
            </a:r>
            <a:r>
              <a:rPr lang="ko-KR" altLang="en-US" sz="1200"/>
              <a:t>와 </a:t>
            </a:r>
            <a:r>
              <a:rPr lang="en-US" altLang="ko-KR" sz="1200"/>
              <a:t>&lt;/style&gt; </a:t>
            </a:r>
            <a:r>
              <a:rPr lang="ko-KR" altLang="en-US" sz="1200"/>
              <a:t>사이에 삽입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66E05-FE67-4702-BB59-BB9CA74D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" y="3093232"/>
            <a:ext cx="4644704" cy="306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964506-13F3-40A8-8434-0AE7E34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8" y="5118970"/>
            <a:ext cx="3431098" cy="29615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39E56-ED5A-427D-B44F-5A44C7B63A04}"/>
              </a:ext>
            </a:extLst>
          </p:cNvPr>
          <p:cNvGrpSpPr/>
          <p:nvPr/>
        </p:nvGrpSpPr>
        <p:grpSpPr>
          <a:xfrm>
            <a:off x="618875" y="3610715"/>
            <a:ext cx="4399158" cy="298717"/>
            <a:chOff x="618875" y="3610715"/>
            <a:chExt cx="4399158" cy="2987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42DF5-4050-4F6B-B930-C683CBBE43D8}"/>
                </a:ext>
              </a:extLst>
            </p:cNvPr>
            <p:cNvSpPr txBox="1"/>
            <p:nvPr/>
          </p:nvSpPr>
          <p:spPr>
            <a:xfrm>
              <a:off x="618875" y="3632433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686FD05-62DD-46A2-AD1F-F2F45C57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" y="3610715"/>
              <a:ext cx="4082467" cy="2987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93FE3C-4267-4718-9F3E-F2D458E98254}"/>
              </a:ext>
            </a:extLst>
          </p:cNvPr>
          <p:cNvGrpSpPr/>
          <p:nvPr/>
        </p:nvGrpSpPr>
        <p:grpSpPr>
          <a:xfrm>
            <a:off x="565744" y="5687317"/>
            <a:ext cx="5584803" cy="482816"/>
            <a:chOff x="565744" y="5687317"/>
            <a:chExt cx="5584803" cy="482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E116B-C6CC-48C4-B99D-3727971DFFFA}"/>
                </a:ext>
              </a:extLst>
            </p:cNvPr>
            <p:cNvSpPr txBox="1"/>
            <p:nvPr/>
          </p:nvSpPr>
          <p:spPr>
            <a:xfrm>
              <a:off x="565744" y="5687317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A97304-82F3-409C-83D5-1ED64FDC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6" y="5705054"/>
              <a:ext cx="5214981" cy="465079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7CB128-826B-4590-97E6-79C9736C3346}"/>
              </a:ext>
            </a:extLst>
          </p:cNvPr>
          <p:cNvCxnSpPr/>
          <p:nvPr/>
        </p:nvCxnSpPr>
        <p:spPr>
          <a:xfrm>
            <a:off x="6241409" y="99997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3A75F-BFF0-4F7C-8549-86F42A8F8138}"/>
              </a:ext>
            </a:extLst>
          </p:cNvPr>
          <p:cNvSpPr/>
          <p:nvPr/>
        </p:nvSpPr>
        <p:spPr>
          <a:xfrm>
            <a:off x="6492586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2. </a:t>
            </a:r>
            <a:r>
              <a:rPr lang="ko-KR" altLang="en-US" sz="1400" b="1">
                <a:latin typeface="+mn-ea"/>
              </a:rPr>
              <a:t>웹 문서에서 직접 정의하기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242E7-83EB-4E34-A385-0404382EF02D}"/>
              </a:ext>
            </a:extLst>
          </p:cNvPr>
          <p:cNvSpPr/>
          <p:nvPr/>
        </p:nvSpPr>
        <p:spPr>
          <a:xfrm>
            <a:off x="6492585" y="2219270"/>
            <a:ext cx="365745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&lt;style&gt; </a:t>
            </a:r>
            <a:r>
              <a:rPr lang="ko-KR" altLang="en-US" sz="1200" b="1">
                <a:latin typeface="+mn-ea"/>
              </a:rPr>
              <a:t>태그 안에서 </a:t>
            </a:r>
            <a:r>
              <a:rPr lang="en-US" altLang="ko-KR" sz="1200" b="1">
                <a:latin typeface="+mn-ea"/>
              </a:rPr>
              <a:t>media </a:t>
            </a:r>
            <a:r>
              <a:rPr lang="ko-KR" altLang="en-US" sz="1200" b="1">
                <a:latin typeface="+mn-ea"/>
              </a:rPr>
              <a:t>속성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AE23A-7E1C-4D85-9B19-3D469F399152}"/>
              </a:ext>
            </a:extLst>
          </p:cNvPr>
          <p:cNvSpPr/>
          <p:nvPr/>
        </p:nvSpPr>
        <p:spPr>
          <a:xfrm>
            <a:off x="6492586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@media</a:t>
            </a:r>
            <a:r>
              <a:rPr lang="ko-KR" altLang="en-US" sz="1200" b="1">
                <a:latin typeface="+mn-ea"/>
              </a:rPr>
              <a:t>문 사용하기</a:t>
            </a:r>
            <a:endParaRPr lang="en-US" altLang="ko-KR" sz="1200" b="1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4A7D69-2702-4A68-909C-61AE19DB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585" y="2692141"/>
            <a:ext cx="2376628" cy="9185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6BA8F-F152-4D20-8228-1DCB6DFF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71" y="4790562"/>
            <a:ext cx="1877261" cy="1035254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EEB1E2-0151-42E6-BFB6-EE9571F084FE}"/>
              </a:ext>
            </a:extLst>
          </p:cNvPr>
          <p:cNvGrpSpPr/>
          <p:nvPr/>
        </p:nvGrpSpPr>
        <p:grpSpPr>
          <a:xfrm>
            <a:off x="8952476" y="2790319"/>
            <a:ext cx="3239524" cy="1396772"/>
            <a:chOff x="8952476" y="2790319"/>
            <a:chExt cx="3239524" cy="1396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EBEB55-3634-42C5-AF2D-1A00F273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2476" y="3077775"/>
              <a:ext cx="3239524" cy="11093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24A6F0-88B9-452D-80B3-6810A7F2FF9C}"/>
                </a:ext>
              </a:extLst>
            </p:cNvPr>
            <p:cNvSpPr txBox="1"/>
            <p:nvPr/>
          </p:nvSpPr>
          <p:spPr>
            <a:xfrm>
              <a:off x="8976646" y="2790319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FF8D37-BD2C-41ED-9B43-DFFEC2BEE22A}"/>
              </a:ext>
            </a:extLst>
          </p:cNvPr>
          <p:cNvGrpSpPr/>
          <p:nvPr/>
        </p:nvGrpSpPr>
        <p:grpSpPr>
          <a:xfrm>
            <a:off x="8856015" y="4990050"/>
            <a:ext cx="2532024" cy="1706092"/>
            <a:chOff x="8856015" y="4990050"/>
            <a:chExt cx="2532024" cy="17060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4FEE084-CE93-4FE0-8B09-3275D01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6015" y="5320360"/>
              <a:ext cx="2532024" cy="13757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9501DD-6D49-46D2-BACD-A78A846DE885}"/>
                </a:ext>
              </a:extLst>
            </p:cNvPr>
            <p:cNvSpPr txBox="1"/>
            <p:nvPr/>
          </p:nvSpPr>
          <p:spPr>
            <a:xfrm>
              <a:off x="8976646" y="4990050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821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레이아웃이란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E4E9E-3A7F-4B1C-9998-28E5843AE301}"/>
              </a:ext>
            </a:extLst>
          </p:cNvPr>
          <p:cNvSpPr/>
          <p:nvPr/>
        </p:nvSpPr>
        <p:spPr>
          <a:xfrm>
            <a:off x="564859" y="1492298"/>
            <a:ext cx="7256480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반응형 웹 디자인에서 웹 문서 요소를 배치하는 기준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웹 사이트 화면을 여러 개의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나눈 후 웹 요소를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화면을 규칙적으로 배열하므로 레이아웃을 일관성 있게 유지할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1258-7FB9-4546-9147-7BE9043A2CCD}"/>
              </a:ext>
            </a:extLst>
          </p:cNvPr>
          <p:cNvSpPr txBox="1"/>
          <p:nvPr/>
        </p:nvSpPr>
        <p:spPr>
          <a:xfrm>
            <a:off x="564859" y="283265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그리드 레이아웃의 특징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8992A-B7B8-4A16-96F2-3060F9039727}"/>
              </a:ext>
            </a:extLst>
          </p:cNvPr>
          <p:cNvSpPr/>
          <p:nvPr/>
        </p:nvSpPr>
        <p:spPr>
          <a:xfrm>
            <a:off x="564859" y="3346265"/>
            <a:ext cx="2966906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시각적으로 안정된 디자인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업데이트가 편한 웹 디자인 구성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요소를 자유롭게 배치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8E64A-A504-48A0-A793-FB6D844F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16" y="964734"/>
            <a:ext cx="3818083" cy="5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EFAA6-EE4B-4D09-94E9-EFAF5A741EEC}"/>
              </a:ext>
            </a:extLst>
          </p:cNvPr>
          <p:cNvGrpSpPr/>
          <p:nvPr/>
        </p:nvGrpSpPr>
        <p:grpSpPr>
          <a:xfrm>
            <a:off x="648748" y="1184222"/>
            <a:ext cx="5133637" cy="1275568"/>
            <a:chOff x="6554598" y="1234274"/>
            <a:chExt cx="5133637" cy="12755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49016D-F138-4D82-88F1-036D71E18648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7C8554-36A4-4DE9-8A8A-6F1A1F4FDDC5}"/>
                </a:ext>
              </a:extLst>
            </p:cNvPr>
            <p:cNvSpPr txBox="1"/>
            <p:nvPr/>
          </p:nvSpPr>
          <p:spPr>
            <a:xfrm>
              <a:off x="6738213" y="1234274"/>
              <a:ext cx="38467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&lt;blockquote&gt;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인용문</a:t>
              </a:r>
              <a:r>
                <a:rPr lang="en-US" altLang="ko-KR" b="1"/>
                <a:t> </a:t>
              </a:r>
              <a:r>
                <a:rPr lang="ko-KR" altLang="en-US" b="1"/>
                <a:t>넣기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C8CCF-6B74-4E29-8024-61A09AA6EB5B}"/>
                </a:ext>
              </a:extLst>
            </p:cNvPr>
            <p:cNvSpPr txBox="1"/>
            <p:nvPr/>
          </p:nvSpPr>
          <p:spPr>
            <a:xfrm>
              <a:off x="6702736" y="1653545"/>
              <a:ext cx="462240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F5117D-3AC1-486A-9113-5EB1721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1"/>
          <a:stretch/>
        </p:blipFill>
        <p:spPr>
          <a:xfrm>
            <a:off x="472439" y="3861034"/>
            <a:ext cx="3587833" cy="1470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7F6709-EA98-4210-8995-41D449438683}"/>
              </a:ext>
            </a:extLst>
          </p:cNvPr>
          <p:cNvSpPr txBox="1"/>
          <p:nvPr/>
        </p:nvSpPr>
        <p:spPr>
          <a:xfrm>
            <a:off x="572548" y="2843274"/>
            <a:ext cx="10207305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레이아웃을 만드는 방법</a:t>
            </a:r>
            <a:endParaRPr lang="en-US" altLang="ko-KR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37F0E-D974-4823-8133-9CE4B9C309BC}"/>
              </a:ext>
            </a:extLst>
          </p:cNvPr>
          <p:cNvSpPr txBox="1"/>
          <p:nvPr/>
        </p:nvSpPr>
        <p:spPr>
          <a:xfrm>
            <a:off x="564859" y="1691750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</a:t>
            </a:r>
            <a:r>
              <a:rPr lang="ko-KR" altLang="en-US" sz="1400" b="1"/>
              <a:t>플렉스 박스 레이아웃</a:t>
            </a:r>
            <a:r>
              <a:rPr lang="en-US" altLang="ko-KR" sz="1400" b="1"/>
              <a:t>(</a:t>
            </a:r>
            <a:r>
              <a:rPr lang="ko-KR" altLang="en-US" sz="1400" b="1"/>
              <a:t>플렉서블 박스 레이아웃</a:t>
            </a:r>
            <a:r>
              <a:rPr lang="en-US" altLang="ko-KR" sz="14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16B1B-A706-4AA5-9AB6-3B0DE0E1E02C}"/>
              </a:ext>
            </a:extLst>
          </p:cNvPr>
          <p:cNvSpPr/>
          <p:nvPr/>
        </p:nvSpPr>
        <p:spPr>
          <a:xfrm>
            <a:off x="564859" y="1999527"/>
            <a:ext cx="5531141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중 하나를 주축으로 정하고 박스를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여유 공간이 생길 경우 너비나 높이를 적절하게 늘리거나 줄일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62BEF6-A462-4A78-81A9-B03B276F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2" y="2803478"/>
            <a:ext cx="3747301" cy="543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1F207-3AA9-4174-9BC6-1E1BDDC22B82}"/>
              </a:ext>
            </a:extLst>
          </p:cNvPr>
          <p:cNvSpPr txBox="1"/>
          <p:nvPr/>
        </p:nvSpPr>
        <p:spPr>
          <a:xfrm>
            <a:off x="6823046" y="1630725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CSS </a:t>
            </a:r>
            <a:r>
              <a:rPr lang="ko-KR" altLang="en-US" sz="1400" b="1"/>
              <a:t>그리드 레이아웃</a:t>
            </a:r>
            <a:endParaRPr lang="en-US" altLang="ko-KR" sz="14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FB2C5-0209-47B6-AB3F-6376B1FB9809}"/>
              </a:ext>
            </a:extLst>
          </p:cNvPr>
          <p:cNvSpPr/>
          <p:nvPr/>
        </p:nvSpPr>
        <p:spPr>
          <a:xfrm>
            <a:off x="6823046" y="1938502"/>
            <a:ext cx="5531141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최근에 등장한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표준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어디로든 배치 가능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마치 레고 블록을 끼워 맞추듯 요소를 배치할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82690-3D28-44E3-B5C3-8918DAA2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89" y="2838672"/>
            <a:ext cx="3747301" cy="5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4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29C6C-2759-4414-933C-1A3FAD18657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</a:t>
            </a:r>
            <a:r>
              <a:rPr lang="en-US" altLang="ko-KR" sz="1600" b="1">
                <a:latin typeface="+mn-ea"/>
              </a:rPr>
              <a:t>(flex box layout)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97BA8-B337-4B50-8C8E-8731C483610D}"/>
              </a:ext>
            </a:extLst>
          </p:cNvPr>
          <p:cNvSpPr/>
          <p:nvPr/>
        </p:nvSpPr>
        <p:spPr>
          <a:xfrm>
            <a:off x="503337" y="1702023"/>
            <a:ext cx="6568582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레이아웃을 기본으로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플렉스 박스를 원하는 위치에 배치하는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여유 공간에 따라 너비나 높이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위치를 자유롭게 변형할 수 있음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238E1-F8D1-40FF-B554-72EFA5F5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7" y="2651364"/>
            <a:ext cx="6255697" cy="346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E7E9B-0BFB-43D6-BA99-1B23C91C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8" y="2675164"/>
            <a:ext cx="2802946" cy="34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2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E2721-F7E5-4393-890C-88225AF7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625188"/>
            <a:ext cx="4666539" cy="9889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항목의 배치를 위해 주축과 방향 지정</a:t>
            </a:r>
            <a:r>
              <a:rPr lang="en-US" altLang="ko-KR" sz="1200">
                <a:latin typeface="TDc_SSiMyungJo_120_OTF"/>
              </a:rPr>
              <a:t>.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flex-direction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59ABF-AE20-4063-82F0-CD1242F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8" y="4545060"/>
            <a:ext cx="4941117" cy="14784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8D9BB-ED1B-4F28-9B76-32C6B7CB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11" y="869096"/>
            <a:ext cx="5255657" cy="57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5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항목을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한 줄 또는 여러 줄로 배치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flex-wrap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483863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배치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방향과 여러 줄 배치를 한꺼번에 지정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값은 </a:t>
            </a:r>
            <a:r>
              <a:rPr lang="en-US" altLang="ko-KR" sz="1200"/>
              <a:t>flex-flow:row no-wrap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414117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flex-flow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097CF-DE98-4BB8-8E65-A3681BC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25309"/>
            <a:ext cx="4632165" cy="116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08" y="1575795"/>
            <a:ext cx="5347574" cy="32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1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E8100-5F2D-453C-8440-DF4F2B4972BB}"/>
              </a:ext>
            </a:extLst>
          </p:cNvPr>
          <p:cNvSpPr/>
          <p:nvPr/>
        </p:nvSpPr>
        <p:spPr>
          <a:xfrm>
            <a:off x="503338" y="2146305"/>
            <a:ext cx="468105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항목을 주축 방향으로 배치할 때의 배치 기준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B006E-401C-44E2-9CF0-C587AA742CE1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justify-content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C0DDB-AFE7-4A5F-AF7E-3188459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6" y="2742808"/>
            <a:ext cx="4568772" cy="19615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42372-1126-4D02-B657-24E5F886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06" y="1093188"/>
            <a:ext cx="5356958" cy="4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51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5AF7E-C6B9-43AE-888A-0E805DD8FF0D}"/>
              </a:ext>
            </a:extLst>
          </p:cNvPr>
          <p:cNvSpPr/>
          <p:nvPr/>
        </p:nvSpPr>
        <p:spPr>
          <a:xfrm>
            <a:off x="604006" y="2297835"/>
            <a:ext cx="46810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교차축을 기준으로 하는 배치 방법 조절</a:t>
            </a:r>
            <a:endParaRPr lang="en-US" altLang="ko-KR" sz="120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교차축에서 특정 항목만 지정하고 싶다면 </a:t>
            </a:r>
            <a:r>
              <a:rPr lang="en-US" altLang="ko-KR" sz="1200">
                <a:latin typeface="TDc_SSiMyungJo_120_OTF"/>
              </a:rPr>
              <a:t>align-self </a:t>
            </a:r>
            <a:r>
              <a:rPr lang="ko-KR" altLang="en-US" sz="1200">
                <a:latin typeface="TDc_SSiMyungJo_120_OTF"/>
              </a:rPr>
              <a:t>속성 사용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03722-6DCC-43C3-8C19-D4A12A227A79}"/>
              </a:ext>
            </a:extLst>
          </p:cNvPr>
          <p:cNvSpPr/>
          <p:nvPr/>
        </p:nvSpPr>
        <p:spPr>
          <a:xfrm>
            <a:off x="604006" y="189381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align-items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, align-self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BEF27-E45A-47DB-8813-64BE1ACAFF38}"/>
              </a:ext>
            </a:extLst>
          </p:cNvPr>
          <p:cNvGrpSpPr/>
          <p:nvPr/>
        </p:nvGrpSpPr>
        <p:grpSpPr>
          <a:xfrm>
            <a:off x="3439486" y="1990243"/>
            <a:ext cx="2114026" cy="853625"/>
            <a:chOff x="3439486" y="1990243"/>
            <a:chExt cx="2114026" cy="853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9A6014-F44E-4329-866D-07320BBED66C}"/>
                </a:ext>
              </a:extLst>
            </p:cNvPr>
            <p:cNvSpPr/>
            <p:nvPr/>
          </p:nvSpPr>
          <p:spPr>
            <a:xfrm>
              <a:off x="3439486" y="2676088"/>
              <a:ext cx="939567" cy="16778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311454-2C75-475F-A2D0-E6D1374D042D}"/>
                </a:ext>
              </a:extLst>
            </p:cNvPr>
            <p:cNvSpPr txBox="1"/>
            <p:nvPr/>
          </p:nvSpPr>
          <p:spPr>
            <a:xfrm>
              <a:off x="3950188" y="1990243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해당 항목 자체에 사용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9030997-48AB-4135-AA1A-3D0441629152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rot="5400000">
              <a:off x="4118443" y="2042680"/>
              <a:ext cx="424235" cy="8425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063618B-33BE-47D5-923C-C7BEC73D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247287"/>
            <a:ext cx="4601054" cy="1883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12" y="511729"/>
            <a:ext cx="4758960" cy="6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FA1AE3-D3F6-4C36-8098-DDE167185D98}"/>
              </a:ext>
            </a:extLst>
          </p:cNvPr>
          <p:cNvSpPr/>
          <p:nvPr/>
        </p:nvSpPr>
        <p:spPr>
          <a:xfrm>
            <a:off x="503337" y="2255697"/>
            <a:ext cx="5629015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항목이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여러 줄로 표시될 때 교차 축 기준의 배치 방법 지정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15130-4431-405C-8540-3185CDE9239D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0EDA5-05A4-4868-88BE-3F8013ED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" y="2769106"/>
            <a:ext cx="4483949" cy="2148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D203D-C2BE-4DCF-B844-00BFFF4C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03" y="706582"/>
            <a:ext cx="5050174" cy="3212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E1893-63EB-466F-937B-634E775F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03" y="3919014"/>
            <a:ext cx="4205681" cy="28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7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7" y="1093188"/>
            <a:ext cx="542767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레이아웃을 사용해 화면 중앙에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6D3DF-7EFF-4020-B7D3-3BFC519A11CA}"/>
              </a:ext>
            </a:extLst>
          </p:cNvPr>
          <p:cNvSpPr txBox="1"/>
          <p:nvPr/>
        </p:nvSpPr>
        <p:spPr>
          <a:xfrm>
            <a:off x="503337" y="1582713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플렉스 박스 레이아웃을 가장 많이 사용하는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5E68-BB75-4B63-8D5B-C373FC5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7" y="2352413"/>
            <a:ext cx="5304639" cy="3938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03716A-C8B0-48B6-AF90-DE9C6019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95" y="1582713"/>
            <a:ext cx="3601110" cy="486770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564EC-20B0-45C4-82E0-813B6EAB020C}"/>
              </a:ext>
            </a:extLst>
          </p:cNvPr>
          <p:cNvSpPr/>
          <p:nvPr/>
        </p:nvSpPr>
        <p:spPr>
          <a:xfrm>
            <a:off x="8590327" y="2281806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D038F4-3981-4EC1-AFA6-1EE8F05239FA}"/>
              </a:ext>
            </a:extLst>
          </p:cNvPr>
          <p:cNvSpPr/>
          <p:nvPr/>
        </p:nvSpPr>
        <p:spPr>
          <a:xfrm>
            <a:off x="8330268" y="4739780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5304-65A8-4B97-9E3B-F5A202A443C6}"/>
              </a:ext>
            </a:extLst>
          </p:cNvPr>
          <p:cNvSpPr txBox="1"/>
          <p:nvPr/>
        </p:nvSpPr>
        <p:spPr>
          <a:xfrm>
            <a:off x="10236972" y="4140709"/>
            <a:ext cx="1625061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화면 크기에 상관없이 버튼은 </a:t>
            </a:r>
            <a:r>
              <a:rPr lang="ko-KR" altLang="en-US" sz="1100" b="1"/>
              <a:t>항상 화면 중앙</a:t>
            </a:r>
            <a:r>
              <a:rPr lang="ko-KR" altLang="en-US" sz="1100"/>
              <a:t>에 표시됨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F68926A-FEF4-4961-AE6F-C5CE1DA79D73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351858" y="2443063"/>
            <a:ext cx="1674346" cy="1720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FA28504-6CD2-48AE-9F9D-CF6481369221}"/>
              </a:ext>
            </a:extLst>
          </p:cNvPr>
          <p:cNvCxnSpPr>
            <a:stCxn id="16" idx="2"/>
            <a:endCxn id="23" idx="4"/>
          </p:cNvCxnSpPr>
          <p:nvPr/>
        </p:nvCxnSpPr>
        <p:spPr>
          <a:xfrm rot="5400000">
            <a:off x="9763290" y="3898183"/>
            <a:ext cx="222308" cy="2350119"/>
          </a:xfrm>
          <a:prstGeom prst="curvedConnector3">
            <a:avLst>
              <a:gd name="adj1" fmla="val 2028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4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그리드 레이아웃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박스 레이아웃은 주축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교차축 개념이 있지만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레이아웃은 양쪽 방향 모두 사용</a:t>
            </a:r>
            <a:r>
              <a:rPr lang="en-US" altLang="ko-KR" sz="1200">
                <a:latin typeface="TDc_SSiMyungJo_120_OTF"/>
              </a:rPr>
              <a:t/>
            </a:r>
            <a:br>
              <a:rPr lang="en-US" altLang="ko-KR" sz="1200">
                <a:latin typeface="TDc_SSiMyungJo_120_OTF"/>
              </a:rPr>
            </a:br>
            <a:r>
              <a:rPr lang="en-US" altLang="ko-KR" sz="1200">
                <a:latin typeface="TDc_SSiMyungJo_120_OTF"/>
              </a:rPr>
              <a:t>(</a:t>
            </a:r>
            <a:r>
              <a:rPr lang="ko-KR" altLang="en-US" sz="1200">
                <a:latin typeface="TDc_SSiMyungJo_120_OTF"/>
              </a:rPr>
              <a:t>플렉스 그리드 레이아웃은 </a:t>
            </a:r>
            <a:r>
              <a:rPr lang="en-US" altLang="ko-KR" sz="1200">
                <a:latin typeface="TDc_SSiMyungJo_120_OTF"/>
              </a:rPr>
              <a:t>1</a:t>
            </a:r>
            <a:r>
              <a:rPr lang="ko-KR" altLang="en-US" sz="1200">
                <a:latin typeface="TDc_SSiMyungJo_120_OTF"/>
              </a:rPr>
              <a:t>차원</a:t>
            </a:r>
            <a:r>
              <a:rPr lang="en-US" altLang="ko-KR" sz="1200">
                <a:latin typeface="TDc_SSiMyungJo_120_OTF"/>
              </a:rPr>
              <a:t>, CSS  </a:t>
            </a:r>
            <a:r>
              <a:rPr lang="ko-KR" altLang="en-US" sz="1200">
                <a:latin typeface="TDc_SSiMyungJo_120_OTF"/>
              </a:rPr>
              <a:t>그리드 레이아웃은 </a:t>
            </a:r>
            <a:r>
              <a:rPr lang="en-US" altLang="ko-KR" sz="1200">
                <a:latin typeface="TDc_SSiMyungJo_120_OTF"/>
              </a:rPr>
              <a:t>2</a:t>
            </a:r>
            <a:r>
              <a:rPr lang="ko-KR" altLang="en-US" sz="1200">
                <a:latin typeface="TDc_SSiMyungJo_120_OTF"/>
              </a:rPr>
              <a:t>차원이라고도 함</a:t>
            </a:r>
            <a:r>
              <a:rPr lang="en-US" altLang="ko-KR" sz="1200">
                <a:latin typeface="TDc_SSiMyungJo_120_OTF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줄</a:t>
            </a:r>
            <a:r>
              <a:rPr lang="en-US" altLang="ko-KR" sz="1200">
                <a:latin typeface="TDc_SSiMyungJo_120_OTF"/>
              </a:rPr>
              <a:t>(row)</a:t>
            </a:r>
            <a:r>
              <a:rPr lang="ko-KR" altLang="en-US" sz="1200">
                <a:latin typeface="TDc_SSiMyungJo_120_OTF"/>
              </a:rPr>
              <a:t>과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화면을 구성하고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줄 사이의 여백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칼럼 사이의 여백을 조절</a:t>
            </a:r>
            <a:r>
              <a:rPr lang="en-US" altLang="ko-KR" sz="1200">
                <a:latin typeface="TDc_SSiMyungJo_120_OTF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08CBF-394D-482E-B254-7C796C7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7" y="2935888"/>
            <a:ext cx="4351397" cy="25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1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</a:t>
            </a:r>
            <a:r>
              <a:rPr lang="ko-KR" altLang="en-US" sz="1600" b="1">
                <a:latin typeface="+mn-ea"/>
              </a:rPr>
              <a:t> 그리드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항목을 배치하는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칼럼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줄의 크기와 개수 지정</a:t>
            </a:r>
            <a:r>
              <a:rPr lang="en-US" altLang="ko-KR" sz="1200">
                <a:latin typeface="TDc_SSiMyungJo_120_OTF"/>
              </a:rPr>
              <a:t>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grid-template-columns, grid-template-rows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954F4-F933-4C7B-A539-235BE140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91977"/>
            <a:ext cx="4027634" cy="8967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9644BE-FE0F-4113-992A-A95EEBFC2DA1}"/>
              </a:ext>
            </a:extLst>
          </p:cNvPr>
          <p:cNvSpPr/>
          <p:nvPr/>
        </p:nvSpPr>
        <p:spPr>
          <a:xfrm>
            <a:off x="503338" y="4555908"/>
            <a:ext cx="51760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grid-template-columns : </a:t>
            </a:r>
            <a:r>
              <a:rPr lang="ko-KR" altLang="en-US" sz="1200">
                <a:latin typeface="TDc_SSiMyungJo_120_OTF"/>
              </a:rPr>
              <a:t>그리드 컨테이너 안의 칼럼 개수와 너빗값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grid-template-rows: </a:t>
            </a:r>
            <a:r>
              <a:rPr lang="ko-KR" altLang="en-US" sz="1200">
                <a:latin typeface="TDc_SSiMyungJo_120_OTF"/>
              </a:rPr>
              <a:t>그리드 컨테이너 안의 줄 개수와 너빗값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FEBB-D2B5-4BB5-A937-C9A9C339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955"/>
            <a:ext cx="5445431" cy="5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57943" y="1133798"/>
            <a:ext cx="5180794" cy="1470103"/>
            <a:chOff x="6588960" y="2937431"/>
            <a:chExt cx="5180794" cy="14701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&lt;strong&gt;, &lt;b&gt;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굵게</a:t>
              </a:r>
              <a:r>
                <a:rPr lang="en-US" altLang="ko-KR" b="1"/>
                <a:t> </a:t>
              </a:r>
              <a:r>
                <a:rPr lang="ko-KR" altLang="en-US" b="1"/>
                <a:t>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433342" y="1040941"/>
            <a:ext cx="5100715" cy="1562960"/>
            <a:chOff x="6587521" y="4989819"/>
            <a:chExt cx="5100715" cy="15629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&lt;em&gt;, &lt;i&gt;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이탤릭체로 표시하기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&lt;em&gt;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&lt;/em&gt;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&lt;i&gt;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&lt;/i&gt;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&lt;em&gt; - </a:t>
              </a:r>
              <a:r>
                <a:rPr lang="ko-KR" altLang="en-US" sz="1400"/>
                <a:t>흐름상 특정 부분을 강조하고 싶을 때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&lt;i&gt; - </a:t>
              </a:r>
              <a:r>
                <a:rPr lang="ko-KR" altLang="en-US" sz="1400"/>
                <a:t>단순히</a:t>
              </a:r>
              <a:r>
                <a:rPr lang="en-US" altLang="ko-KR" sz="1400"/>
                <a:t> </a:t>
              </a:r>
              <a:r>
                <a:rPr lang="ko-KR" altLang="en-US" sz="1400"/>
                <a:t>이탤릭체로 표시할 때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9D049-009C-43F2-9612-7D4EA46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" y="4681367"/>
            <a:ext cx="3293836" cy="1552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18CE0D-DF72-4728-A7CC-E4BC3335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43" y="4780693"/>
            <a:ext cx="3368756" cy="13542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7B088E-E185-4DE8-B6CB-6618624FBD86}"/>
              </a:ext>
            </a:extLst>
          </p:cNvPr>
          <p:cNvSpPr txBox="1"/>
          <p:nvPr/>
        </p:nvSpPr>
        <p:spPr>
          <a:xfrm>
            <a:off x="618814" y="2950136"/>
            <a:ext cx="518079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B56C2-565B-4B0C-BEF9-1D42E1353CBA}"/>
              </a:ext>
            </a:extLst>
          </p:cNvPr>
          <p:cNvSpPr txBox="1"/>
          <p:nvPr/>
        </p:nvSpPr>
        <p:spPr>
          <a:xfrm>
            <a:off x="6444143" y="2932537"/>
            <a:ext cx="5652782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472439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상대적인 크기를 지정하는 </a:t>
            </a:r>
            <a:r>
              <a:rPr lang="en-US" altLang="ko-KR" sz="1200" b="1">
                <a:latin typeface="+mn-ea"/>
              </a:rPr>
              <a:t>fr </a:t>
            </a:r>
            <a:r>
              <a:rPr lang="ko-KR" altLang="en-US" sz="1200" b="1">
                <a:latin typeface="+mn-ea"/>
              </a:rPr>
              <a:t>단위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743F7-5176-49C9-9252-CB408A65FCF9}"/>
              </a:ext>
            </a:extLst>
          </p:cNvPr>
          <p:cNvSpPr/>
          <p:nvPr/>
        </p:nvSpPr>
        <p:spPr>
          <a:xfrm>
            <a:off x="472439" y="140665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</a:t>
            </a:r>
            <a:r>
              <a:rPr lang="en-US" altLang="ko-KR" sz="1200"/>
              <a:t>/</a:t>
            </a:r>
            <a:r>
              <a:rPr lang="ko-KR" altLang="en-US" sz="1200"/>
              <a:t>줄의 크기를 지정할 때 </a:t>
            </a:r>
            <a:r>
              <a:rPr lang="en-US" altLang="ko-KR" sz="1200"/>
              <a:t>px </a:t>
            </a:r>
            <a:r>
              <a:rPr lang="ko-KR" altLang="en-US" sz="1200"/>
              <a:t>단위는 반응형 웹 디자인에 적합하지 않음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상대적인 크기를 지정하는 </a:t>
            </a:r>
            <a:r>
              <a:rPr lang="en-US" altLang="ko-KR" sz="1200" b="1">
                <a:sym typeface="Wingdings" panose="05000000000000000000" pitchFamily="2" charset="2"/>
              </a:rPr>
              <a:t>fr</a:t>
            </a:r>
            <a:r>
              <a:rPr lang="en-US" altLang="ko-KR" sz="1200">
                <a:sym typeface="Wingdings" panose="05000000000000000000" pitchFamily="2" charset="2"/>
              </a:rPr>
              <a:t>(fraction)</a:t>
            </a:r>
            <a:r>
              <a:rPr lang="ko-KR" altLang="en-US" sz="1200">
                <a:sym typeface="Wingdings" panose="05000000000000000000" pitchFamily="2" charset="2"/>
              </a:rPr>
              <a:t> 단위 사용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911AC7-4846-4D7D-B9BB-C20391AE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479383"/>
            <a:ext cx="2765710" cy="334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51F06E-134A-48FF-8A4C-2FBD36F408E7}"/>
              </a:ext>
            </a:extLst>
          </p:cNvPr>
          <p:cNvSpPr txBox="1"/>
          <p:nvPr/>
        </p:nvSpPr>
        <p:spPr>
          <a:xfrm>
            <a:off x="406820" y="2138722"/>
            <a:ext cx="363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너비의 비율이 </a:t>
            </a:r>
            <a:r>
              <a:rPr lang="en-US" altLang="ko-KR" sz="1200">
                <a:solidFill>
                  <a:srgbClr val="0070C0"/>
                </a:solidFill>
              </a:rPr>
              <a:t>2:1:2</a:t>
            </a:r>
            <a:r>
              <a:rPr lang="ko-KR" altLang="en-US" sz="1200">
                <a:solidFill>
                  <a:srgbClr val="0070C0"/>
                </a:solidFill>
              </a:rPr>
              <a:t>인 칼럼 </a:t>
            </a:r>
            <a:r>
              <a:rPr lang="en-US" altLang="ko-KR" sz="1200">
                <a:solidFill>
                  <a:srgbClr val="0070C0"/>
                </a:solidFill>
              </a:rPr>
              <a:t>3</a:t>
            </a:r>
            <a:r>
              <a:rPr lang="ko-KR" altLang="en-US" sz="1200">
                <a:solidFill>
                  <a:srgbClr val="0070C0"/>
                </a:solidFill>
              </a:rPr>
              <a:t>개를 배치한다면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09215-D59E-4338-B6FB-0905EE84BD09}"/>
              </a:ext>
            </a:extLst>
          </p:cNvPr>
          <p:cNvSpPr/>
          <p:nvPr/>
        </p:nvSpPr>
        <p:spPr>
          <a:xfrm>
            <a:off x="472439" y="3122890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값이 반복된다면 </a:t>
            </a:r>
            <a:r>
              <a:rPr lang="en-US" altLang="ko-KR" sz="1200" b="1">
                <a:latin typeface="+mn-ea"/>
              </a:rPr>
              <a:t>repeat( ) </a:t>
            </a:r>
            <a:r>
              <a:rPr lang="ko-KR" altLang="en-US" sz="1200" b="1">
                <a:latin typeface="+mn-ea"/>
              </a:rPr>
              <a:t>함수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16C96-71F5-4337-B9ED-3AEE1E26E9EB}"/>
              </a:ext>
            </a:extLst>
          </p:cNvPr>
          <p:cNvSpPr/>
          <p:nvPr/>
        </p:nvSpPr>
        <p:spPr>
          <a:xfrm>
            <a:off x="472439" y="351991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똑같은 값을 여러 번 반복한다면 내장 함수 </a:t>
            </a:r>
            <a:r>
              <a:rPr lang="en-US" altLang="ko-KR" sz="1200"/>
              <a:t>repeat( ) </a:t>
            </a:r>
            <a:r>
              <a:rPr lang="ko-KR" altLang="en-US" sz="1200"/>
              <a:t>함수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51474-8EB7-4527-A29A-397DBA19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8" y="4034717"/>
            <a:ext cx="2540702" cy="12240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7D5D41-FB3A-4FED-B4E9-06A7E2CDA5A9}"/>
              </a:ext>
            </a:extLst>
          </p:cNvPr>
          <p:cNvSpPr/>
          <p:nvPr/>
        </p:nvSpPr>
        <p:spPr>
          <a:xfrm>
            <a:off x="6579625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자동으로 칼럼 개수를 조절하는 </a:t>
            </a:r>
            <a:r>
              <a:rPr lang="en-US" altLang="ko-KR" sz="1200" b="1">
                <a:latin typeface="+mn-ea"/>
              </a:rPr>
              <a:t>auto-fill, auto-fit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A95B3-7512-4136-ACED-7B9BC1936C30}"/>
              </a:ext>
            </a:extLst>
          </p:cNvPr>
          <p:cNvSpPr/>
          <p:nvPr/>
        </p:nvSpPr>
        <p:spPr>
          <a:xfrm>
            <a:off x="6520901" y="1406656"/>
            <a:ext cx="505017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 너비와 함께 </a:t>
            </a:r>
            <a:r>
              <a:rPr lang="en-US" altLang="ko-KR" sz="1200"/>
              <a:t>auto-fit</a:t>
            </a:r>
            <a:r>
              <a:rPr lang="ko-KR" altLang="en-US" sz="1200"/>
              <a:t>이나 </a:t>
            </a:r>
            <a:r>
              <a:rPr lang="en-US" altLang="ko-KR" sz="1200"/>
              <a:t>auto-fill</a:t>
            </a:r>
            <a:r>
              <a:rPr lang="ko-KR" altLang="en-US" sz="1200"/>
              <a:t>을 지정하면 화면 너비에 따라 칼럼 개수를 조절할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auto-fit : </a:t>
            </a:r>
            <a:r>
              <a:rPr lang="ko-KR" altLang="en-US" sz="1200"/>
              <a:t>남는 공간 없이 꽉 채우기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auto-fill : </a:t>
            </a:r>
            <a:r>
              <a:rPr lang="ko-KR" altLang="en-US" sz="1200"/>
              <a:t>칼럼의 최소 너비까지만 표시하고 남는 공간은 그대로 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7B98-69DF-4E78-90C0-F0E675984BAA}"/>
              </a:ext>
            </a:extLst>
          </p:cNvPr>
          <p:cNvSpPr txBox="1"/>
          <p:nvPr/>
        </p:nvSpPr>
        <p:spPr>
          <a:xfrm>
            <a:off x="6453789" y="2837248"/>
            <a:ext cx="38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 </a:t>
            </a:r>
            <a:r>
              <a:rPr lang="en-US" altLang="ko-KR" sz="1200">
                <a:solidFill>
                  <a:srgbClr val="0070C0"/>
                </a:solidFill>
              </a:rPr>
              <a:t>200px</a:t>
            </a:r>
            <a:r>
              <a:rPr lang="ko-KR" altLang="en-US" sz="1200">
                <a:solidFill>
                  <a:srgbClr val="0070C0"/>
                </a:solidFill>
              </a:rPr>
              <a:t>인 칼럼을 화면에 가득찰 때까지 배치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1394E-FCD7-47D2-962F-47D0FDD2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01" y="3171618"/>
            <a:ext cx="3315793" cy="2947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9FA04E-F67F-4082-89BD-46B932D8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92" y="4275002"/>
            <a:ext cx="4329681" cy="19398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C8EEDB-DADC-4437-88D5-73FFF32C35A9}"/>
              </a:ext>
            </a:extLst>
          </p:cNvPr>
          <p:cNvGrpSpPr/>
          <p:nvPr/>
        </p:nvGrpSpPr>
        <p:grpSpPr>
          <a:xfrm>
            <a:off x="5939406" y="3708879"/>
            <a:ext cx="6066795" cy="1318907"/>
            <a:chOff x="5939406" y="3708879"/>
            <a:chExt cx="6066795" cy="131890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5B917-3473-4608-8C8F-1FE1D5C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0996" y="3708879"/>
              <a:ext cx="4725205" cy="91823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85DFB-FC6F-4E8C-B329-946F3BC14285}"/>
                </a:ext>
              </a:extLst>
            </p:cNvPr>
            <p:cNvSpPr/>
            <p:nvPr/>
          </p:nvSpPr>
          <p:spPr>
            <a:xfrm>
              <a:off x="5939406" y="4869634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F511AD4-4C0D-437D-B220-38A1100FDB5E}"/>
                </a:ext>
              </a:extLst>
            </p:cNvPr>
            <p:cNvCxnSpPr>
              <a:stCxn id="37" idx="0"/>
              <a:endCxn id="31" idx="2"/>
            </p:cNvCxnSpPr>
            <p:nvPr/>
          </p:nvCxnSpPr>
          <p:spPr>
            <a:xfrm rot="5400000" flipH="1" flipV="1">
              <a:off x="8644562" y="3870598"/>
              <a:ext cx="242524" cy="17555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C30318-F0C8-45EC-B880-52F1372DEA61}"/>
              </a:ext>
            </a:extLst>
          </p:cNvPr>
          <p:cNvGrpSpPr/>
          <p:nvPr/>
        </p:nvGrpSpPr>
        <p:grpSpPr>
          <a:xfrm>
            <a:off x="472439" y="5848365"/>
            <a:ext cx="9364255" cy="954847"/>
            <a:chOff x="472439" y="5848365"/>
            <a:chExt cx="9364255" cy="95484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71C198-AFCA-4A9A-A9C8-96F3332E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" y="5920979"/>
              <a:ext cx="5199391" cy="8822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FE107E-E60E-4060-B7F3-20577AAB67F7}"/>
                </a:ext>
              </a:extLst>
            </p:cNvPr>
            <p:cNvSpPr/>
            <p:nvPr/>
          </p:nvSpPr>
          <p:spPr>
            <a:xfrm>
              <a:off x="5939406" y="5848365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3A68570B-5F14-45DA-97EF-402429C53603}"/>
                </a:ext>
              </a:extLst>
            </p:cNvPr>
            <p:cNvCxnSpPr>
              <a:stCxn id="36" idx="2"/>
              <a:endCxn id="35" idx="3"/>
            </p:cNvCxnSpPr>
            <p:nvPr/>
          </p:nvCxnSpPr>
          <p:spPr>
            <a:xfrm rot="5400000">
              <a:off x="6602151" y="5076196"/>
              <a:ext cx="355579" cy="221622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8346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그리드 라인을 사용해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 레이아웃에는 눈에 보이지 않는 그리드 라인이 포함되어 있음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 라인을 사용해 그리드 항목을 배치할 수 있음</a:t>
            </a:r>
            <a:endParaRPr lang="en-US" altLang="ko-KR" sz="1200">
              <a:latin typeface="TDc_SSiMyungJo_120_OT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5A671-975D-4E3D-8266-3646FD10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2" y="2319756"/>
            <a:ext cx="4300451" cy="1786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068E4-15DB-4F49-B1DC-980A3887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6" y="4263694"/>
            <a:ext cx="4832062" cy="1921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DFEC0-1EFB-4B4C-90E8-D300CBC0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74" y="635970"/>
            <a:ext cx="4322229" cy="213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28CEBE-7B1A-4C64-8CBD-D21EAB4F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92" y="3273224"/>
            <a:ext cx="2852693" cy="1492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CAA7F4-46E1-4ACA-9151-2DB803F3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527" y="2996342"/>
            <a:ext cx="2001891" cy="37535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5847127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87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3816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템플릿 영역을 만들어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472439" y="1682191"/>
            <a:ext cx="384752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grid-area</a:t>
            </a:r>
            <a:r>
              <a:rPr lang="ko-KR" altLang="en-US" sz="1200">
                <a:latin typeface="TDc_SSiMyungJo_120_OTF"/>
              </a:rPr>
              <a:t> 속성을 사용해 템플릿 영역을 만든 후 배치</a:t>
            </a:r>
            <a:endParaRPr lang="en-US" altLang="ko-KR" sz="1200">
              <a:latin typeface="TDc_SSiMyungJo_120_O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4706224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70276-851A-4E7D-B6D1-C71BB0C3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19584"/>
            <a:ext cx="3646369" cy="175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CE8F9-5A57-4B5B-A102-CF9D4D431DED}"/>
              </a:ext>
            </a:extLst>
          </p:cNvPr>
          <p:cNvSpPr txBox="1"/>
          <p:nvPr/>
        </p:nvSpPr>
        <p:spPr>
          <a:xfrm>
            <a:off x="465846" y="2457974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box1 ~ box4</a:t>
            </a:r>
            <a:r>
              <a:rPr lang="ko-KR" altLang="en-US" sz="1100">
                <a:solidFill>
                  <a:srgbClr val="0070C0"/>
                </a:solidFill>
              </a:rPr>
              <a:t>까지 네 개의 템플릿 영역을 만든 후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0477B6-5588-4EFF-B44D-964278A1A7D6}"/>
              </a:ext>
            </a:extLst>
          </p:cNvPr>
          <p:cNvSpPr/>
          <p:nvPr/>
        </p:nvSpPr>
        <p:spPr>
          <a:xfrm>
            <a:off x="5018034" y="1093188"/>
            <a:ext cx="212938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1) </a:t>
            </a:r>
            <a:r>
              <a:rPr lang="ko-KR" altLang="en-US" sz="1400" b="1">
                <a:latin typeface="+mn-ea"/>
              </a:rPr>
              <a:t>템플릿 영역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18AEE-B86F-404E-B26F-6359F4272034}"/>
              </a:ext>
            </a:extLst>
          </p:cNvPr>
          <p:cNvSpPr/>
          <p:nvPr/>
        </p:nvSpPr>
        <p:spPr>
          <a:xfrm>
            <a:off x="7887068" y="109318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2) </a:t>
            </a:r>
            <a:r>
              <a:rPr lang="ko-KR" altLang="en-US" sz="1400" b="1">
                <a:latin typeface="+mn-ea"/>
              </a:rPr>
              <a:t>템플릿 영역 배치하기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829F9-CFCF-4D7A-B208-2893A23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3" y="1772217"/>
            <a:ext cx="2188346" cy="3449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BC53E9-043C-46BE-B471-84957228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82" y="1772217"/>
            <a:ext cx="4449118" cy="2076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26892-9A81-498B-97F3-391927427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370" y="4584147"/>
            <a:ext cx="3578515" cy="16572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195CF-B730-4DCB-9946-64B6F7FECB3C}"/>
              </a:ext>
            </a:extLst>
          </p:cNvPr>
          <p:cNvSpPr/>
          <p:nvPr/>
        </p:nvSpPr>
        <p:spPr>
          <a:xfrm>
            <a:off x="7887068" y="415361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결과 화면</a:t>
            </a:r>
            <a:endParaRPr lang="en-US" altLang="ko-KR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4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블로그 만들기 실습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https://github.com/lbcsultan/blog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://lbcsultanblog.netlify.app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223529"/>
            <a:ext cx="6346143" cy="4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</a:t>
            </a:r>
            <a:r>
              <a:rPr lang="ko-KR" altLang="en-US" dirty="0" smtClean="0"/>
              <a:t>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프레임워크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문법을 사용하지 않고도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편리하게 사용할 수 있도록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Bootstrap, Tailwind, </a:t>
            </a:r>
            <a:r>
              <a:rPr lang="en-US" altLang="ko-KR" dirty="0" err="1" smtClean="0"/>
              <a:t>MaterialUI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en-US" altLang="ko-KR" dirty="0" smtClean="0"/>
              <a:t>Bootstrap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err="1" smtClean="0"/>
              <a:t>반응형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우선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빠르게 작성할 수 있는 편리한 오픈소스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프레임워크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트위터</a:t>
            </a:r>
            <a:r>
              <a:rPr lang="ko-KR" altLang="en-US" dirty="0"/>
              <a:t>사</a:t>
            </a:r>
            <a:r>
              <a:rPr lang="ko-KR" altLang="en-US" dirty="0" smtClean="0"/>
              <a:t>에서 개발하여 공개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https://getbootstrap.com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현재버전</a:t>
            </a:r>
            <a:r>
              <a:rPr lang="en-US" altLang="ko-KR" dirty="0" smtClean="0"/>
              <a:t>: v5.3 (2023.3)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164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6" y="3189865"/>
            <a:ext cx="3888432" cy="31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340768"/>
            <a:ext cx="3815336" cy="504056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Get Started (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CSS setup </a:t>
            </a:r>
          </a:p>
          <a:p>
            <a:pPr lvl="1"/>
            <a:r>
              <a:rPr lang="en-US" altLang="ko-KR" dirty="0" smtClean="0"/>
              <a:t>JS setup </a:t>
            </a:r>
          </a:p>
          <a:p>
            <a:r>
              <a:rPr lang="en-US" altLang="ko-KR" dirty="0" smtClean="0"/>
              <a:t>Layout (</a:t>
            </a:r>
            <a:r>
              <a:rPr lang="ko-KR" altLang="en-US" dirty="0" smtClean="0"/>
              <a:t>레이아웃 이용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smtClean="0"/>
              <a:t>container </a:t>
            </a:r>
            <a:endParaRPr lang="en-US" altLang="ko-KR" dirty="0"/>
          </a:p>
          <a:p>
            <a:pPr lvl="1"/>
            <a:r>
              <a:rPr lang="en-US" altLang="ko-KR" dirty="0" smtClean="0"/>
              <a:t>.container-fluid </a:t>
            </a:r>
            <a:endParaRPr lang="en-US" altLang="ko-KR" dirty="0"/>
          </a:p>
          <a:p>
            <a:pPr lvl="1"/>
            <a:r>
              <a:rPr lang="en-US" altLang="ko-KR" dirty="0"/>
              <a:t>.container-{breakpoint</a:t>
            </a:r>
            <a:r>
              <a:rPr lang="en-US" altLang="ko-KR" dirty="0" smtClean="0"/>
              <a:t>} </a:t>
            </a:r>
          </a:p>
          <a:p>
            <a:pPr lvl="1"/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Content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Typography </a:t>
            </a:r>
          </a:p>
          <a:p>
            <a:pPr lvl="1"/>
            <a:r>
              <a:rPr lang="en-US" altLang="ko-KR" dirty="0" smtClean="0"/>
              <a:t>Images </a:t>
            </a:r>
          </a:p>
          <a:p>
            <a:pPr lvl="1"/>
            <a:r>
              <a:rPr lang="en-US" altLang="ko-KR" dirty="0" smtClean="0"/>
              <a:t>Tables </a:t>
            </a:r>
          </a:p>
          <a:p>
            <a:r>
              <a:rPr lang="en-US" altLang="ko-KR" dirty="0" smtClean="0"/>
              <a:t>Forms </a:t>
            </a:r>
          </a:p>
          <a:p>
            <a:pPr lvl="1"/>
            <a:r>
              <a:rPr lang="en-US" altLang="ko-KR" dirty="0" smtClean="0"/>
              <a:t>Input, select, 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165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601144" y="1340768"/>
            <a:ext cx="3815336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Components</a:t>
            </a:r>
          </a:p>
          <a:p>
            <a:pPr lvl="1"/>
            <a:r>
              <a:rPr lang="en-US" altLang="ko-KR" dirty="0"/>
              <a:t>Button, card, carousel </a:t>
            </a:r>
          </a:p>
          <a:p>
            <a:pPr lvl="1"/>
            <a:r>
              <a:rPr lang="en-US" altLang="ko-KR" dirty="0" err="1"/>
              <a:t>Navbar</a:t>
            </a:r>
            <a:r>
              <a:rPr lang="en-US" altLang="ko-KR" dirty="0"/>
              <a:t> 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Icons </a:t>
            </a:r>
          </a:p>
          <a:p>
            <a:r>
              <a:rPr lang="en-US" altLang="ko-KR" dirty="0"/>
              <a:t>Themes   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Bootstrap </a:t>
            </a:r>
            <a:r>
              <a:rPr lang="ko-KR" altLang="en-US" dirty="0" smtClean="0"/>
              <a:t>홈페이지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https://github.com/lbcsultan/criswp2021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criswp2021.netlify.app/index.html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19505"/>
            <a:ext cx="6545994" cy="41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pages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소스를 관리하는 </a:t>
            </a:r>
            <a:r>
              <a:rPr lang="en-US" altLang="ko-KR" dirty="0" smtClean="0"/>
              <a:t>Github.com</a:t>
            </a:r>
            <a:r>
              <a:rPr lang="ko-KR" altLang="en-US" dirty="0" smtClean="0"/>
              <a:t>에서 직접 정적 </a:t>
            </a:r>
            <a:r>
              <a:rPr lang="ko-KR" altLang="en-US" dirty="0" err="1" smtClean="0"/>
              <a:t>웹서비스를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Settings &gt; Pages &gt; Active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https://lbcsultan.github.io/criswp2021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05" y="2380578"/>
            <a:ext cx="7235119" cy="34291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3" y="2380578"/>
            <a:ext cx="3600756" cy="350682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9277350" y="1943100"/>
            <a:ext cx="542925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400550" y="5665891"/>
            <a:ext cx="695325" cy="52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705600" y="5543550"/>
            <a:ext cx="4286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8562975" y="5609976"/>
            <a:ext cx="428625" cy="63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9127962" y="3971925"/>
            <a:ext cx="2507707" cy="139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502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Tailwind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CSS </a:t>
            </a:r>
          </a:p>
          <a:p>
            <a:pPr lvl="1"/>
            <a:r>
              <a:rPr lang="en-US" altLang="ko-KR" dirty="0">
                <a:hlinkClick r:id="rId2"/>
              </a:rPr>
              <a:t>https://tailwindcss.com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Utility-First CSS Framework: </a:t>
            </a:r>
            <a:r>
              <a:rPr lang="ko-KR" altLang="en-US" dirty="0" smtClean="0"/>
              <a:t>세분화된 </a:t>
            </a:r>
            <a:r>
              <a:rPr lang="ko-KR" altLang="en-US" dirty="0" err="1" smtClean="0"/>
              <a:t>설정마다</a:t>
            </a:r>
            <a:r>
              <a:rPr lang="ko-KR" altLang="en-US" dirty="0" smtClean="0"/>
              <a:t> 외우기 쉬운 이름의 클래스를 미리 만들어 놓음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페이지에서 클래스 이름을 지정하여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직접 세밀하게 설정 가능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클래스 이름을 사용하면서 코드가 길어지는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유튜브 동영상 강좌 활용 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6" y="3537742"/>
            <a:ext cx="8279493" cy="27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60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Installation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tailwindcss.com/docs/installation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Play</a:t>
            </a:r>
            <a:r>
              <a:rPr lang="ko-KR" altLang="en-US" dirty="0" smtClean="0"/>
              <a:t> </a:t>
            </a:r>
            <a:r>
              <a:rPr lang="en-US" altLang="ko-KR" dirty="0" smtClean="0"/>
              <a:t>CDN  </a:t>
            </a:r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프로그램</a:t>
            </a:r>
            <a:endParaRPr lang="en-US" altLang="ko-KR" dirty="0" smtClean="0"/>
          </a:p>
          <a:p>
            <a:pPr lvl="1"/>
            <a:r>
              <a:rPr lang="en-US" altLang="ko-KR" dirty="0"/>
              <a:t>IntelliSense for VS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smtClean="0"/>
              <a:t>각종 개념 숙지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Layout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Flexbox &amp; Grid </a:t>
            </a:r>
          </a:p>
          <a:p>
            <a:pPr lvl="1"/>
            <a:r>
              <a:rPr lang="en-US" altLang="ko-KR" dirty="0" smtClean="0"/>
              <a:t>Spacing, Sizing, Typography </a:t>
            </a:r>
          </a:p>
          <a:p>
            <a:pPr lvl="1"/>
            <a:r>
              <a:rPr lang="en-US" altLang="ko-KR" dirty="0" smtClean="0"/>
              <a:t>Background, Borders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59" y="1632275"/>
            <a:ext cx="5525271" cy="361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870" y="1014196"/>
            <a:ext cx="530824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lvl="2"/>
            <a:r>
              <a:rPr lang="en-US" altLang="ko-KR" sz="1600" b="1" dirty="0" smtClean="0"/>
              <a:t>&lt;head&gt; </a:t>
            </a:r>
            <a:r>
              <a:rPr lang="ko-KR" altLang="en-US" sz="1600" b="1" dirty="0" smtClean="0"/>
              <a:t>영역에 추가 </a:t>
            </a:r>
            <a:endParaRPr lang="en-US" altLang="ko-KR" sz="1600" b="1" dirty="0" smtClean="0"/>
          </a:p>
          <a:p>
            <a:pPr marL="0" lvl="2"/>
            <a:r>
              <a:rPr lang="en-US" altLang="ko-KR" sz="1600" b="1" dirty="0" smtClean="0"/>
              <a:t>&lt;</a:t>
            </a:r>
            <a:r>
              <a:rPr lang="en-US" altLang="ko-KR" sz="1600" b="1" dirty="0"/>
              <a:t>script </a:t>
            </a:r>
            <a:r>
              <a:rPr lang="en-US" altLang="ko-KR" sz="1600" b="1" dirty="0" err="1"/>
              <a:t>src</a:t>
            </a:r>
            <a:r>
              <a:rPr lang="en-US" altLang="ko-KR" sz="1600" b="1" dirty="0"/>
              <a:t>="https://cdn.tailwindcss.com"&gt;&lt;/script</a:t>
            </a:r>
            <a:r>
              <a:rPr lang="en-US" altLang="ko-KR" sz="1600" b="1" dirty="0" smtClean="0"/>
              <a:t>&gt;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71262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28161" y="1124831"/>
            <a:ext cx="3927061" cy="4453846"/>
            <a:chOff x="6587521" y="4989819"/>
            <a:chExt cx="5100715" cy="46307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&lt;ol&gt;, &lt;li&gt; - </a:t>
              </a:r>
              <a:r>
                <a:rPr lang="ko-KR" altLang="en-US" b="1"/>
                <a:t>순서 목록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3982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각</a:t>
              </a:r>
              <a:r>
                <a:rPr lang="en-US" altLang="ko-KR" sz="1600"/>
                <a:t> </a:t>
              </a:r>
              <a:r>
                <a:rPr lang="ko-KR" altLang="en-US" sz="1600"/>
                <a:t>항목 앞에 숫자가 붙여짐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type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순서</a:t>
              </a:r>
              <a:r>
                <a:rPr lang="en-US" altLang="ko-KR" sz="1600"/>
                <a:t> </a:t>
              </a:r>
              <a:r>
                <a:rPr lang="ko-KR" altLang="en-US" sz="1600"/>
                <a:t>목록의 숫자 조정</a:t>
              </a:r>
              <a:r>
                <a:rPr lang="en-US" altLang="ko-KR" sz="1600"/>
                <a:t/>
              </a:r>
              <a:br>
                <a:rPr lang="en-US" altLang="ko-KR" sz="1600"/>
              </a:br>
              <a:r>
                <a:rPr lang="en-US" altLang="ko-KR" sz="1400"/>
                <a:t>(1: </a:t>
              </a:r>
              <a:r>
                <a:rPr lang="ko-KR" altLang="en-US" sz="1400"/>
                <a:t>숫자</a:t>
              </a:r>
              <a:r>
                <a:rPr lang="en-US" altLang="ko-KR" sz="1400"/>
                <a:t>, a: </a:t>
              </a:r>
              <a:r>
                <a:rPr lang="ko-KR" altLang="en-US" sz="1400"/>
                <a:t>소문자</a:t>
              </a:r>
              <a:r>
                <a:rPr lang="en-US" altLang="ko-KR" sz="1400"/>
                <a:t>, A:</a:t>
              </a:r>
              <a:r>
                <a:rPr lang="ko-KR" altLang="en-US" sz="1400"/>
                <a:t>대문자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로마소문자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로마대문자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start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목록의 시작 번호 수정</a:t>
              </a:r>
              <a:endParaRPr lang="en-US" altLang="ko-KR" sz="16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62875-D65C-4BEB-B96E-E2F8397A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06" y="3831889"/>
            <a:ext cx="5657850" cy="1895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5C3576-3773-4D3E-B884-468A2518F6F2}"/>
              </a:ext>
            </a:extLst>
          </p:cNvPr>
          <p:cNvSpPr txBox="1"/>
          <p:nvPr/>
        </p:nvSpPr>
        <p:spPr>
          <a:xfrm>
            <a:off x="5018033" y="1420181"/>
            <a:ext cx="7002710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UI components / templates</a:t>
            </a:r>
          </a:p>
          <a:p>
            <a:pPr lvl="1"/>
            <a:r>
              <a:rPr lang="en-US" altLang="ko-KR" dirty="0">
                <a:hlinkClick r:id="rId2"/>
              </a:rPr>
              <a:t>https://tailwindui.com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예제 사이트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github.com/bradtraversy/tailwind-landing-page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www.youtube.com/watch?v=EoDYYPUooKY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4086205" cy="2989931"/>
            <a:chOff x="6588960" y="2937431"/>
            <a:chExt cx="4086205" cy="298993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9"/>
              <a:ext cx="4086205" cy="286815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6" y="3374136"/>
              <a:ext cx="3770290" cy="240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각</a:t>
              </a:r>
              <a:r>
                <a:rPr lang="en-US" altLang="ko-KR" sz="1400"/>
                <a:t> </a:t>
              </a:r>
              <a:r>
                <a:rPr lang="ko-KR" altLang="en-US" sz="1400"/>
                <a:t>항목 앞에 불릿이 붙여짐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&lt;ul&gt;, &lt;li&gt; - </a:t>
              </a:r>
              <a:r>
                <a:rPr lang="ko-KR" altLang="en-US" b="1"/>
                <a:t>순서 없는 목록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43D717-E09A-4605-A236-B0E304A0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1"/>
          <a:stretch/>
        </p:blipFill>
        <p:spPr>
          <a:xfrm>
            <a:off x="5082125" y="4004534"/>
            <a:ext cx="5924550" cy="1838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006B-C07D-4077-AAE7-FF5061C10CD9}"/>
              </a:ext>
            </a:extLst>
          </p:cNvPr>
          <p:cNvSpPr txBox="1"/>
          <p:nvPr/>
        </p:nvSpPr>
        <p:spPr>
          <a:xfrm>
            <a:off x="4996972" y="1448834"/>
            <a:ext cx="7125049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5180794" cy="4457742"/>
            <a:chOff x="6588960" y="2937431"/>
            <a:chExt cx="5180794" cy="4457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43359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02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‘이름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)’</a:t>
              </a:r>
              <a:r>
                <a:rPr lang="ko-KR" altLang="en-US" sz="1400"/>
                <a:t>과 </a:t>
              </a:r>
              <a:r>
                <a:rPr lang="en-US" altLang="ko-KR" sz="1400"/>
                <a:t>‘</a:t>
              </a:r>
              <a:r>
                <a:rPr lang="ko-KR" altLang="en-US" sz="1400"/>
                <a:t>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)‘ </a:t>
              </a:r>
              <a:r>
                <a:rPr lang="ko-KR" altLang="en-US" sz="1400"/>
                <a:t>형태로 된 목록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&lt;dt&gt; </a:t>
              </a:r>
              <a:r>
                <a:rPr lang="ko-KR" altLang="en-US" sz="1400"/>
                <a:t>태그</a:t>
              </a:r>
              <a:r>
                <a:rPr lang="en-US" altLang="ko-KR" sz="1400"/>
                <a:t> – </a:t>
              </a:r>
              <a:r>
                <a:rPr lang="ko-KR" altLang="en-US" sz="1400"/>
                <a:t>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&lt;dd&gt;</a:t>
              </a:r>
              <a:r>
                <a:rPr lang="ko-KR" altLang="en-US" sz="1400"/>
                <a:t> 태그 </a:t>
              </a:r>
              <a:r>
                <a:rPr lang="en-US" altLang="ko-KR" sz="1400"/>
                <a:t>–</a:t>
              </a:r>
              <a:r>
                <a:rPr lang="ko-KR" altLang="en-US" sz="1400"/>
                <a:t> 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하나의 </a:t>
              </a:r>
              <a:r>
                <a:rPr lang="en-US" altLang="ko-KR" sz="1400"/>
                <a:t>&lt;dt&gt;</a:t>
              </a:r>
              <a:r>
                <a:rPr lang="ko-KR" altLang="en-US" sz="1400"/>
                <a:t>에 여러 개의 </a:t>
              </a:r>
              <a:r>
                <a:rPr lang="en-US" altLang="ko-KR" sz="1400"/>
                <a:t>&lt;dd&gt; </a:t>
              </a:r>
              <a:r>
                <a:rPr lang="ko-KR" altLang="en-US" sz="1400"/>
                <a:t>값을 가질 수 있다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&lt;dl&gt;, &lt;dt&gt;, &lt;dd&gt; - </a:t>
              </a:r>
              <a:r>
                <a:rPr lang="ko-KR" altLang="en-US" b="1"/>
                <a:t>설명 목록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0577EC-A158-4442-83E2-49B32449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7" r="48409"/>
          <a:stretch/>
        </p:blipFill>
        <p:spPr>
          <a:xfrm>
            <a:off x="6503565" y="3707934"/>
            <a:ext cx="2834325" cy="1441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DDA45-124E-4CD8-A274-48E0D701E356}"/>
              </a:ext>
            </a:extLst>
          </p:cNvPr>
          <p:cNvSpPr txBox="1"/>
          <p:nvPr/>
        </p:nvSpPr>
        <p:spPr>
          <a:xfrm>
            <a:off x="6503565" y="1397675"/>
            <a:ext cx="2817867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2941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HTML &amp; 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 </a:t>
            </a:r>
            <a:r>
              <a:rPr lang="ko-KR" altLang="en-US" dirty="0" smtClean="0"/>
              <a:t>기본문서 만들기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다양한 내용 입력하기 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입력양식</a:t>
            </a:r>
            <a:r>
              <a:rPr lang="ko-KR" altLang="en-US" dirty="0" smtClean="0"/>
              <a:t> 작성하기 </a:t>
            </a:r>
            <a:endParaRPr lang="en-US" altLang="ko-KR" dirty="0" smtClean="0"/>
          </a:p>
          <a:p>
            <a:r>
              <a:rPr lang="en-US" altLang="ko-KR" dirty="0" smtClean="0"/>
              <a:t>6. CSS </a:t>
            </a:r>
            <a:r>
              <a:rPr lang="ko-KR" altLang="en-US" dirty="0" smtClean="0"/>
              <a:t>기본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텍스트를 표현하는 다양한 스타일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레이아웃을 구성하는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박스모델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이미지와 </a:t>
            </a:r>
            <a:r>
              <a:rPr lang="ko-KR" altLang="en-US" dirty="0" err="1" smtClean="0"/>
              <a:t>그러데이션</a:t>
            </a:r>
            <a:r>
              <a:rPr lang="ko-KR" altLang="en-US" dirty="0" smtClean="0"/>
              <a:t> 효과로 배경 꾸미기 </a:t>
            </a:r>
            <a:endParaRPr lang="en-US" altLang="ko-KR" dirty="0" smtClean="0"/>
          </a:p>
          <a:p>
            <a:r>
              <a:rPr lang="en-US" altLang="ko-KR" dirty="0" smtClean="0"/>
              <a:t>10. CSS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트랜지션과</a:t>
            </a:r>
            <a:r>
              <a:rPr lang="ko-KR" altLang="en-US" dirty="0" smtClean="0"/>
              <a:t> 애니메이션 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웹과 미디어 쿼리 </a:t>
            </a:r>
            <a:endParaRPr lang="en-US" altLang="ko-KR" dirty="0" smtClean="0"/>
          </a:p>
          <a:p>
            <a:r>
              <a:rPr lang="ko-KR" altLang="en-US" dirty="0" smtClean="0"/>
              <a:t>블로그 예제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910767" y="1196175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표의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8B879-1C92-452C-9128-6A78400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09" y="1657786"/>
            <a:ext cx="3067050" cy="250507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8FAC2F-18D0-49E7-A32C-2F94EE7B5AE3}"/>
              </a:ext>
            </a:extLst>
          </p:cNvPr>
          <p:cNvGrpSpPr/>
          <p:nvPr/>
        </p:nvGrpSpPr>
        <p:grpSpPr>
          <a:xfrm>
            <a:off x="653328" y="4607065"/>
            <a:ext cx="5100715" cy="1186298"/>
            <a:chOff x="6587521" y="4989819"/>
            <a:chExt cx="5100715" cy="1186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A3FA59-D125-49FF-9A80-6D04CA61F1B5}"/>
                </a:ext>
              </a:extLst>
            </p:cNvPr>
            <p:cNvSpPr/>
            <p:nvPr/>
          </p:nvSpPr>
          <p:spPr>
            <a:xfrm>
              <a:off x="6587521" y="5204454"/>
              <a:ext cx="5100715" cy="9716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BA8E2B-A3D0-4739-9181-CB6A68EB9089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표를 만드는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E701F-4601-4B0B-A283-28A658C415C5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/>
                <a:t>&lt;caption&gt;</a:t>
              </a:r>
              <a:r>
                <a:rPr lang="ko-KR" altLang="en-US" sz="1400" b="1"/>
                <a:t> </a:t>
              </a:r>
              <a:r>
                <a:rPr lang="en-US" altLang="ko-KR" sz="1400"/>
                <a:t>:</a:t>
              </a:r>
              <a:r>
                <a:rPr lang="ko-KR" altLang="en-US" sz="1400"/>
                <a:t> 표 제목 </a:t>
              </a:r>
              <a:r>
                <a:rPr lang="en-US" altLang="ko-KR" sz="1400"/>
                <a:t>, </a:t>
              </a:r>
              <a:r>
                <a:rPr lang="en-US" altLang="ko-KR" sz="1400" b="1"/>
                <a:t>&lt;table&gt; </a:t>
              </a:r>
              <a:r>
                <a:rPr lang="en-US" altLang="ko-KR" sz="1400"/>
                <a:t>: </a:t>
              </a:r>
              <a:r>
                <a:rPr lang="ko-KR" altLang="en-US" sz="1400"/>
                <a:t>표 전체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/>
                <a:t>&lt;tr&gt; </a:t>
              </a:r>
              <a:r>
                <a:rPr lang="en-US" altLang="ko-KR" sz="1400"/>
                <a:t>: </a:t>
              </a:r>
              <a:r>
                <a:rPr lang="ko-KR" altLang="en-US" sz="1400"/>
                <a:t>행</a:t>
              </a:r>
              <a:r>
                <a:rPr lang="en-US" altLang="ko-KR" sz="1400"/>
                <a:t>, </a:t>
              </a:r>
              <a:r>
                <a:rPr lang="en-US" altLang="ko-KR" sz="1400" b="1"/>
                <a:t>&lt;td&gt; </a:t>
              </a:r>
              <a:r>
                <a:rPr lang="en-US" altLang="ko-KR" sz="1400"/>
                <a:t>: </a:t>
              </a:r>
              <a:r>
                <a:rPr lang="ko-KR" altLang="en-US" sz="1400"/>
                <a:t>셀</a:t>
              </a:r>
              <a:r>
                <a:rPr lang="en-US" altLang="ko-KR" sz="1400"/>
                <a:t>, </a:t>
              </a:r>
              <a:r>
                <a:rPr lang="en-US" altLang="ko-KR" sz="1400" b="1"/>
                <a:t>&lt;th&gt; </a:t>
              </a:r>
              <a:r>
                <a:rPr lang="en-US" altLang="ko-KR" sz="1400"/>
                <a:t>:</a:t>
              </a:r>
              <a:r>
                <a:rPr lang="en-US" altLang="ko-KR" sz="1400" b="1"/>
                <a:t> </a:t>
              </a:r>
              <a:r>
                <a:rPr lang="ko-KR" altLang="en-US" sz="1400"/>
                <a:t>제목 셀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2E080-1286-4BB2-8089-A60A550753DF}"/>
              </a:ext>
            </a:extLst>
          </p:cNvPr>
          <p:cNvSpPr txBox="1"/>
          <p:nvPr/>
        </p:nvSpPr>
        <p:spPr>
          <a:xfrm>
            <a:off x="6754813" y="1313621"/>
            <a:ext cx="4635725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C687-1211-4B92-A30D-49BB6A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57" y="4791731"/>
            <a:ext cx="2944186" cy="18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6066007" cy="3249990"/>
            <a:chOff x="6588960" y="2937431"/>
            <a:chExt cx="5180794" cy="32499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31282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263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구조를 </a:t>
              </a:r>
              <a:r>
                <a:rPr lang="en-US" altLang="ko-KR" sz="1600"/>
                <a:t>‘</a:t>
              </a:r>
              <a:r>
                <a:rPr lang="ko-KR" altLang="en-US" sz="1600"/>
                <a:t>제목</a:t>
              </a:r>
              <a:r>
                <a:rPr lang="en-US" altLang="ko-KR" sz="1600"/>
                <a:t>’</a:t>
              </a:r>
              <a:r>
                <a:rPr lang="ko-KR" altLang="en-US" sz="1600"/>
                <a:t>과 </a:t>
              </a:r>
              <a:r>
                <a:rPr lang="en-US" altLang="ko-KR" sz="1600"/>
                <a:t>‘</a:t>
              </a:r>
              <a:r>
                <a:rPr lang="ko-KR" altLang="en-US" sz="1600"/>
                <a:t>본문</a:t>
              </a:r>
              <a:r>
                <a:rPr lang="en-US" altLang="ko-KR" sz="1600"/>
                <a:t>’, ‘</a:t>
              </a:r>
              <a:r>
                <a:rPr lang="ko-KR" altLang="en-US" sz="1600"/>
                <a:t>요약</a:t>
              </a:r>
              <a:r>
                <a:rPr lang="en-US" altLang="ko-KR" sz="1600"/>
                <a:t>’</a:t>
              </a:r>
              <a:r>
                <a:rPr lang="ko-KR" altLang="en-US" sz="1600"/>
                <a:t> 부분으로 나눈다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&lt;thead&gt;, &lt;tbody&gt;, &lt;tfoot&gt; </a:t>
              </a:r>
              <a:r>
                <a:rPr lang="ko-KR" altLang="en-US" sz="1600"/>
                <a:t>태그 사용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웹 브라우저 화면에서 보이지 않지만</a:t>
              </a:r>
              <a:r>
                <a:rPr lang="en-US" altLang="ko-KR" sz="1600"/>
                <a:t>, </a:t>
              </a:r>
              <a:r>
                <a:rPr lang="ko-KR" altLang="en-US" sz="1600"/>
                <a:t>화면 낭독기나 자바스크립트 등에서 읽을 수 있다</a:t>
              </a:r>
              <a:r>
                <a:rPr lang="en-US" altLang="ko-KR" sz="1600"/>
                <a:t>. </a:t>
              </a:r>
              <a:r>
                <a:rPr lang="en-US" altLang="ko-KR" sz="1600">
                  <a:sym typeface="Wingdings" panose="05000000000000000000" pitchFamily="2" charset="2"/>
                </a:rPr>
                <a:t> </a:t>
              </a:r>
              <a:r>
                <a:rPr lang="ko-KR" altLang="en-US" sz="1600"/>
                <a:t>시각 장애인도 표의 구조를 쉽게 이해할 수 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본문이 길 경우 자바스크립트를 이용해 제목과 바닥 부분을 고정하고 본문만 스크롤되도록 할 수 있다</a:t>
              </a:r>
              <a:r>
                <a:rPr lang="en-US" altLang="ko-KR" sz="160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1924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표의 구조 정의하기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99F65D-AE67-4E30-8116-37964CA2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7" y="4629583"/>
            <a:ext cx="4848312" cy="2228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A1812-E02B-4E0A-8002-5622ACFA62E3}"/>
              </a:ext>
            </a:extLst>
          </p:cNvPr>
          <p:cNvSpPr txBox="1"/>
          <p:nvPr/>
        </p:nvSpPr>
        <p:spPr>
          <a:xfrm>
            <a:off x="7330672" y="1156625"/>
            <a:ext cx="4465911" cy="48936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8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0" y="1196175"/>
            <a:ext cx="6066006" cy="1723194"/>
            <a:chOff x="6588960" y="2937431"/>
            <a:chExt cx="5180794" cy="1723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&lt;td rowspan="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&lt;td colspan="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4180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colspan, rowspan </a:t>
              </a:r>
              <a:r>
                <a:rPr lang="ko-KR" altLang="en-US" b="1"/>
                <a:t>속성 </a:t>
              </a:r>
              <a:r>
                <a:rPr lang="en-US" altLang="ko-KR" b="1"/>
                <a:t>– </a:t>
              </a:r>
              <a:r>
                <a:rPr lang="ko-KR" altLang="en-US" b="1"/>
                <a:t>행 또는 열 합치기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3DDF28-7A94-4FC9-B2FE-4A43DCE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50" y="3097185"/>
            <a:ext cx="5970774" cy="1168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6215A-26A5-440F-AA6F-6261A29F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9" y="4384050"/>
            <a:ext cx="5970774" cy="115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DDD88-90C5-42E6-936D-4910FCCDD20D}"/>
              </a:ext>
            </a:extLst>
          </p:cNvPr>
          <p:cNvSpPr txBox="1"/>
          <p:nvPr/>
        </p:nvSpPr>
        <p:spPr>
          <a:xfrm>
            <a:off x="7002081" y="972722"/>
            <a:ext cx="3761604" cy="574772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&lt;tbody&gt;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&lt;/tbody&gt;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CFC3B-336F-491A-A369-7EEE352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43" y="4893381"/>
            <a:ext cx="2767084" cy="1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87797" y="1135918"/>
            <a:ext cx="4623102" cy="1842975"/>
            <a:chOff x="6588960" y="2874542"/>
            <a:chExt cx="5180794" cy="18429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웹</a:t>
              </a:r>
              <a:r>
                <a:rPr lang="en-US" altLang="ko-KR" sz="1400"/>
                <a:t> </a:t>
              </a:r>
              <a:r>
                <a:rPr lang="ko-KR" altLang="en-US" sz="1400"/>
                <a:t>문서에 이미지를 삽입할 때 사용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&lt;img src="</a:t>
              </a:r>
              <a:r>
                <a:rPr lang="ko-KR" altLang="en-US" sz="1400">
                  <a:highlight>
                    <a:srgbClr val="FFFF00"/>
                  </a:highlight>
                </a:rPr>
                <a:t>이미지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alt="</a:t>
              </a:r>
              <a:r>
                <a:rPr lang="ko-KR" altLang="en-US" sz="1400">
                  <a:highlight>
                    <a:srgbClr val="FFFF00"/>
                  </a:highlight>
                </a:rPr>
                <a:t>대체용 텍스트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943916" y="2874542"/>
              <a:ext cx="17987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28EBDE-1CB8-407A-B2C8-1B49D334F5C1}"/>
              </a:ext>
            </a:extLst>
          </p:cNvPr>
          <p:cNvSpPr txBox="1"/>
          <p:nvPr/>
        </p:nvSpPr>
        <p:spPr>
          <a:xfrm>
            <a:off x="6154723" y="1058919"/>
            <a:ext cx="449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3E565-0233-46F0-A9A9-6AB4A7CD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8805"/>
            <a:ext cx="3952875" cy="1895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A3FD7-3AFE-4E80-9D5C-6B66B8AE254B}"/>
              </a:ext>
            </a:extLst>
          </p:cNvPr>
          <p:cNvSpPr txBox="1"/>
          <p:nvPr/>
        </p:nvSpPr>
        <p:spPr>
          <a:xfrm>
            <a:off x="919986" y="4421492"/>
            <a:ext cx="325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</a:t>
            </a:r>
            <a:r>
              <a:rPr lang="ko-KR" altLang="en-US" sz="1600" b="1"/>
              <a:t>참고</a:t>
            </a:r>
            <a:r>
              <a:rPr lang="en-US" altLang="ko-KR" sz="1600" b="1"/>
              <a:t>&gt; </a:t>
            </a:r>
            <a:r>
              <a:rPr lang="ko-KR" altLang="en-US" sz="1600" b="1"/>
              <a:t>웹 문서와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512B6-3F42-4333-9988-49DA5E063C58}"/>
              </a:ext>
            </a:extLst>
          </p:cNvPr>
          <p:cNvSpPr txBox="1"/>
          <p:nvPr/>
        </p:nvSpPr>
        <p:spPr>
          <a:xfrm>
            <a:off x="919986" y="4917606"/>
            <a:ext cx="3448643" cy="1164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페이지에서 사용할 수 있는 이미지 파일은 파일 크기가 크지 않으면서도 화질은 좋게 유지해야 하기 때문에 주로 몇 가지 파일 형식만 사용합니다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FC6560-F085-4220-9C13-51FA0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81" y="4315093"/>
            <a:ext cx="5640569" cy="19928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DD7811-8C79-4277-AA3D-B84A894B73FC}"/>
              </a:ext>
            </a:extLst>
          </p:cNvPr>
          <p:cNvCxnSpPr/>
          <p:nvPr/>
        </p:nvCxnSpPr>
        <p:spPr>
          <a:xfrm>
            <a:off x="645953" y="3991116"/>
            <a:ext cx="107127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438977"/>
            <a:ext cx="5101275" cy="3238430"/>
            <a:chOff x="6588959" y="2937431"/>
            <a:chExt cx="5716650" cy="18757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8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웹 문서 파일의 위치를 기준으로 이미지 경로 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과 이미지 파일이 같은 폴더에 있다면 </a:t>
              </a:r>
              <a:r>
                <a:rPr lang="en-US" altLang="ko-KR" sz="1400"/>
                <a:t>src </a:t>
              </a:r>
              <a:r>
                <a:rPr lang="ko-KR" altLang="en-US" sz="1400"/>
                <a:t>속성에 파일 이름만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하위 폴더에 이미지 파일이 있다면 하위 폴더까지 같이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src </a:t>
              </a:r>
              <a:r>
                <a:rPr lang="ko-KR" altLang="en-US" b="1"/>
                <a:t>속성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366475" y="1438977"/>
            <a:ext cx="5101275" cy="3238430"/>
            <a:chOff x="6588959" y="2937431"/>
            <a:chExt cx="5716650" cy="18757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</a:t>
              </a:r>
              <a:r>
                <a:rPr lang="en-US" altLang="ko-KR" sz="1400"/>
                <a:t> </a:t>
              </a:r>
              <a:r>
                <a:rPr lang="ko-KR" altLang="en-US" sz="1400"/>
                <a:t>설명하는 대체 텍스트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화면 낭독기에서 이미지 대신 대체 텍스트를 읽어 줌</a:t>
              </a:r>
              <a:r>
                <a:rPr lang="en-US" altLang="ko-KR" sz="1400"/>
                <a:t>. (</a:t>
              </a:r>
              <a:r>
                <a:rPr lang="ko-KR" altLang="en-US" sz="1400"/>
                <a:t>웹 접근성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 표시할 수 없는 상황일 때 대체 텍스트 표시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텍스트 자체를 이미지로 만들었을 경우 대체 텍스트 안에 이미지 파일의 내용을 그대로 넣어주어야 함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불릿 이미지나 작은 아이콘 등의 경우에는 </a:t>
              </a:r>
              <a:r>
                <a:rPr lang="en-US" altLang="ko-KR" sz="1400"/>
                <a:t>alt=“ “ </a:t>
              </a:r>
              <a:r>
                <a:rPr lang="ko-KR" altLang="en-US" sz="1400"/>
                <a:t>처럼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alt </a:t>
              </a:r>
              <a:r>
                <a:rPr lang="ko-KR" altLang="en-US" b="1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98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29358" y="1134877"/>
            <a:ext cx="6319530" cy="1314710"/>
            <a:chOff x="6588959" y="2937431"/>
            <a:chExt cx="7081865" cy="7614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7043653" cy="63972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693372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</a:t>
              </a:r>
              <a:r>
                <a:rPr lang="en-US" altLang="ko-KR" sz="1400"/>
                <a:t> </a:t>
              </a:r>
              <a:r>
                <a:rPr lang="ko-KR" altLang="en-US" sz="1400"/>
                <a:t>크기 조정하기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width</a:t>
              </a:r>
              <a:r>
                <a:rPr lang="ko-KR" altLang="en-US" sz="1400"/>
                <a:t>나 </a:t>
              </a:r>
              <a:r>
                <a:rPr lang="en-US" altLang="ko-KR" sz="1400"/>
                <a:t>height </a:t>
              </a:r>
              <a:r>
                <a:rPr lang="ko-KR" altLang="en-US" sz="1400"/>
                <a:t>중 </a:t>
              </a:r>
              <a:r>
                <a:rPr lang="en-US" altLang="ko-KR" sz="1400"/>
                <a:t>1</a:t>
              </a:r>
              <a:r>
                <a:rPr lang="ko-KR" altLang="en-US" sz="1400"/>
                <a:t>개만 지정해도 나머지 속성은 자동으로 비율을 계산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2" y="2937431"/>
              <a:ext cx="4336991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width, height </a:t>
              </a:r>
              <a:r>
                <a:rPr lang="ko-KR" altLang="en-US" b="1"/>
                <a:t>속성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CBC376-63E1-48FB-AEC1-A37AE2B6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8" y="2579461"/>
            <a:ext cx="5850272" cy="1308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DBE1-4A75-4CF4-9AE4-45BC785F5C62}"/>
              </a:ext>
            </a:extLst>
          </p:cNvPr>
          <p:cNvSpPr txBox="1"/>
          <p:nvPr/>
        </p:nvSpPr>
        <p:spPr>
          <a:xfrm>
            <a:off x="629358" y="4017595"/>
            <a:ext cx="531652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원래 크기의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width="50%", height="50%"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"50%"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width="150"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으로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"150"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1E5AF-2205-46FB-B7D6-54371D90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1" y="941929"/>
            <a:ext cx="4107600" cy="5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099662"/>
            <a:ext cx="7252260" cy="2378012"/>
            <a:chOff x="6588959" y="2937431"/>
            <a:chExt cx="5716650" cy="13773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6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음악 파일 뿐만 아니라 동영상이나 자바 애플릿</a:t>
              </a:r>
              <a:r>
                <a:rPr lang="en-US" altLang="ko-KR" sz="1400"/>
                <a:t>, PDF </a:t>
              </a:r>
              <a:r>
                <a:rPr lang="ko-KR" altLang="en-US" sz="140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 data="</a:t>
              </a:r>
              <a:r>
                <a:rPr lang="ko-KR" altLang="en-US" sz="1400">
                  <a:highlight>
                    <a:srgbClr val="FFFF00"/>
                  </a:highlight>
                </a:rPr>
                <a:t>파일</a:t>
              </a:r>
              <a:r>
                <a:rPr lang="en-US" altLang="ko-KR" sz="140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data – </a:t>
              </a:r>
              <a:r>
                <a:rPr lang="ko-KR" altLang="en-US" sz="1400"/>
                <a:t>재생할 파일 지정</a:t>
              </a:r>
              <a:endParaRPr lang="en-US" altLang="ko-KR" sz="1400"/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width, height –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화면 크기 지정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1386615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&lt;object&gt;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CAB777-8F9C-4739-AC33-2BF438750019}"/>
              </a:ext>
            </a:extLst>
          </p:cNvPr>
          <p:cNvSpPr txBox="1"/>
          <p:nvPr/>
        </p:nvSpPr>
        <p:spPr>
          <a:xfrm>
            <a:off x="796185" y="445136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66064-ED49-4266-B8D3-6651644D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93" y="3477674"/>
            <a:ext cx="4517941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7C62B76-52E4-4BC0-9C0F-1239BC0696B8}"/>
              </a:ext>
            </a:extLst>
          </p:cNvPr>
          <p:cNvSpPr txBox="1"/>
          <p:nvPr/>
        </p:nvSpPr>
        <p:spPr>
          <a:xfrm>
            <a:off x="994724" y="4805715"/>
            <a:ext cx="3542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4" y="1094092"/>
            <a:ext cx="8071637" cy="2969120"/>
            <a:chOff x="6588959" y="2937431"/>
            <a:chExt cx="5716650" cy="17197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5979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33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대부분 브라우저에서 사용 가능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ym typeface="Wingdings" panose="05000000000000000000" pitchFamily="2" charset="2"/>
                </a:rPr>
                <a:t>     </a:t>
              </a:r>
              <a:r>
                <a:rPr lang="en-US" altLang="ko-KR" sz="1400"/>
                <a:t>&lt;object&gt;, &lt;audio&gt;, &lt;video&gt; </a:t>
              </a:r>
              <a:r>
                <a:rPr lang="ko-KR" altLang="en-US" sz="1400"/>
                <a:t>태그를 지원하는 브라우저에서 멀티미디어 삽입할 때 사용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&lt;embed src="</a:t>
              </a:r>
              <a:r>
                <a:rPr lang="ko-KR" altLang="en-US" sz="1400">
                  <a:highlight>
                    <a:srgbClr val="FFFF00"/>
                  </a:highlight>
                </a:rPr>
                <a:t>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닫는 태그 없음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src : </a:t>
              </a:r>
              <a:r>
                <a:rPr lang="ko-KR" altLang="en-US" sz="1400"/>
                <a:t>멀티미디어 파일 지정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width, height :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크기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327862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&lt;embed&gt; </a:t>
              </a:r>
              <a:r>
                <a:rPr lang="ko-KR" altLang="en-US" b="1"/>
                <a:t>태그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78A9B7-6541-4DF6-9AAC-DCFE0E4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50" y="4534759"/>
            <a:ext cx="3062827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773246" y="1370439"/>
            <a:ext cx="5322754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브라우저에 지원하는 멀티미디어 파일의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709B5-D32E-4D17-BF36-8A90E74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9" y="1924356"/>
            <a:ext cx="5879241" cy="1959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1D2A-C99B-4F30-AFFE-084686A376BE}"/>
              </a:ext>
            </a:extLst>
          </p:cNvPr>
          <p:cNvSpPr txBox="1"/>
          <p:nvPr/>
        </p:nvSpPr>
        <p:spPr>
          <a:xfrm>
            <a:off x="6746208" y="1370439"/>
            <a:ext cx="5322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브라우저별 오디오</a:t>
            </a:r>
            <a:r>
              <a:rPr lang="en-US" altLang="ko-KR" b="1"/>
              <a:t>, </a:t>
            </a:r>
            <a:r>
              <a:rPr lang="ko-KR" altLang="en-US" b="1"/>
              <a:t>비디오 파일 지원 여부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E095B-B13D-45DA-A1F5-D799EFFC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3" y="1924356"/>
            <a:ext cx="3242389" cy="23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84331" y="1131326"/>
            <a:ext cx="5859082" cy="1641208"/>
            <a:chOff x="6588959" y="2937431"/>
            <a:chExt cx="5716650" cy="9506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224236"/>
              <a:ext cx="5500427" cy="59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&lt;audio src="</a:t>
              </a:r>
              <a:r>
                <a:rPr lang="ko-KR" altLang="en-US" sz="140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&lt;video src="</a:t>
              </a:r>
              <a:r>
                <a:rPr lang="ko-KR" altLang="en-US" sz="140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"&gt;&lt;/video&gt;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399475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&lt;audio&gt; </a:t>
              </a:r>
              <a:r>
                <a:rPr lang="ko-KR" altLang="en-US" b="1"/>
                <a:t>태그</a:t>
              </a:r>
              <a:r>
                <a:rPr lang="en-US" altLang="ko-KR" b="1"/>
                <a:t>, &lt;video&gt;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BCAEE-8C93-4E51-9EA4-898A695055F5}"/>
              </a:ext>
            </a:extLst>
          </p:cNvPr>
          <p:cNvSpPr txBox="1"/>
          <p:nvPr/>
        </p:nvSpPr>
        <p:spPr>
          <a:xfrm>
            <a:off x="891331" y="3313344"/>
            <a:ext cx="4452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2D020B-E9C5-4CE1-8DB7-1AB4AFD186AE}"/>
              </a:ext>
            </a:extLst>
          </p:cNvPr>
          <p:cNvCxnSpPr/>
          <p:nvPr/>
        </p:nvCxnSpPr>
        <p:spPr>
          <a:xfrm>
            <a:off x="5545123" y="3171039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B82D3-CD0F-4889-8FB6-E33C03E1D1EE}"/>
              </a:ext>
            </a:extLst>
          </p:cNvPr>
          <p:cNvSpPr txBox="1"/>
          <p:nvPr/>
        </p:nvSpPr>
        <p:spPr>
          <a:xfrm>
            <a:off x="5746459" y="3313344"/>
            <a:ext cx="55094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&gt;&lt;/video&gt;</a:t>
            </a:r>
            <a:endParaRPr lang="en-US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067C3-A424-4549-894D-AC39653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4" y="3828025"/>
            <a:ext cx="3173924" cy="736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A0CAA-2507-40D7-8B5E-5CB58A9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0" y="3719692"/>
            <a:ext cx="4905375" cy="28098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4225D-0A89-41E7-BA2C-4A571CB31FEC}"/>
              </a:ext>
            </a:extLst>
          </p:cNvPr>
          <p:cNvSpPr/>
          <p:nvPr/>
        </p:nvSpPr>
        <p:spPr>
          <a:xfrm>
            <a:off x="8498048" y="3313345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5DF96-E65F-4CD0-BDBE-6A176E1062E4}"/>
              </a:ext>
            </a:extLst>
          </p:cNvPr>
          <p:cNvSpPr txBox="1"/>
          <p:nvPr/>
        </p:nvSpPr>
        <p:spPr>
          <a:xfrm>
            <a:off x="8070210" y="277253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D643-41C6-4AD9-8269-0E3AF6A28579}"/>
              </a:ext>
            </a:extLst>
          </p:cNvPr>
          <p:cNvSpPr txBox="1"/>
          <p:nvPr/>
        </p:nvSpPr>
        <p:spPr>
          <a:xfrm>
            <a:off x="9563628" y="2772534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09838D-8206-4161-9CFB-2F3E25D68085}"/>
              </a:ext>
            </a:extLst>
          </p:cNvPr>
          <p:cNvSpPr/>
          <p:nvPr/>
        </p:nvSpPr>
        <p:spPr>
          <a:xfrm>
            <a:off x="9261446" y="3313344"/>
            <a:ext cx="1040235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857280-3F0D-4D1E-8AB5-4005F2E017EF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rot="5400000" flipH="1" flipV="1">
            <a:off x="9886137" y="2929571"/>
            <a:ext cx="279200" cy="48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C944838-2F86-48B9-B703-BB82A28AFD07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8597176" y="3047552"/>
            <a:ext cx="279201" cy="252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48BC30-89F3-4F8D-AF30-CAA284F56DD9}"/>
              </a:ext>
            </a:extLst>
          </p:cNvPr>
          <p:cNvSpPr/>
          <p:nvPr/>
        </p:nvSpPr>
        <p:spPr>
          <a:xfrm>
            <a:off x="3748823" y="3336427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64BAF-E7B5-403D-A0CA-A0D6CBC60C55}"/>
              </a:ext>
            </a:extLst>
          </p:cNvPr>
          <p:cNvSpPr txBox="1"/>
          <p:nvPr/>
        </p:nvSpPr>
        <p:spPr>
          <a:xfrm>
            <a:off x="4316513" y="3828025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209B27B-C8F0-4569-8D02-678A68103CB8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16200000" flipH="1">
            <a:off x="4370321" y="3341460"/>
            <a:ext cx="229988" cy="743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03. HTML </a:t>
            </a:r>
            <a:r>
              <a:rPr lang="ko-KR" altLang="en-US"/>
              <a:t>기본 문서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</a:t>
              </a:r>
              <a:r>
                <a:rPr lang="ko-KR" altLang="en-US" b="1"/>
                <a:t>과 첫 만남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57DC6C-17DE-489D-ACC1-CB6F7C192746}"/>
              </a:ext>
            </a:extLst>
          </p:cNvPr>
          <p:cNvGrpSpPr/>
          <p:nvPr/>
        </p:nvGrpSpPr>
        <p:grpSpPr>
          <a:xfrm>
            <a:off x="2308161" y="29648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10C51F-0A8F-4309-8769-5F2B6EFEE17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3E381-E8E4-4FDA-9382-3BBD2CD7312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구조 파악하기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6916464-585F-464D-B901-1C17C4F2E8A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92139E-C550-459E-92E8-DA04406505B0}"/>
              </a:ext>
            </a:extLst>
          </p:cNvPr>
          <p:cNvGrpSpPr/>
          <p:nvPr/>
        </p:nvGrpSpPr>
        <p:grpSpPr>
          <a:xfrm>
            <a:off x="2308161" y="378027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2106DA-FE1D-4F83-AC13-84E7984D671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659211-CE58-41FE-A5BE-B0F25F571B6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파일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FEE2DFD-4BE1-48CD-86B7-660FE9B6D1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22529B-2C32-448B-940F-EEBAE79463DF}"/>
              </a:ext>
            </a:extLst>
          </p:cNvPr>
          <p:cNvGrpSpPr/>
          <p:nvPr/>
        </p:nvGrpSpPr>
        <p:grpSpPr>
          <a:xfrm>
            <a:off x="2308161" y="4595706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8D07AA-C60E-46C6-AF56-89D8478DC14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C75719-6A5F-4CDE-A82A-13E150E0C9D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구조를 만드는 시맨틱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4D798C-E591-4020-B60A-BE5ACE647C0A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4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836156" y="1131326"/>
            <a:ext cx="4247572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 </a:t>
            </a:r>
            <a:r>
              <a:rPr lang="ko-KR" altLang="en-US" b="1"/>
              <a:t>태그</a:t>
            </a:r>
            <a:r>
              <a:rPr lang="en-US" altLang="ko-KR" b="1"/>
              <a:t>, &lt;video&gt; </a:t>
            </a:r>
            <a:r>
              <a:rPr lang="ko-KR" altLang="en-US" b="1"/>
              <a:t>태그의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005F5-C510-47CE-A7A0-880A75C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7" y="1500659"/>
            <a:ext cx="5732424" cy="28700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9749F-85BB-4876-9B19-A92F3E7560C8}"/>
              </a:ext>
            </a:extLst>
          </p:cNvPr>
          <p:cNvGrpSpPr/>
          <p:nvPr/>
        </p:nvGrpSpPr>
        <p:grpSpPr>
          <a:xfrm>
            <a:off x="836156" y="5645261"/>
            <a:ext cx="6952376" cy="536979"/>
            <a:chOff x="836156" y="5645261"/>
            <a:chExt cx="6952376" cy="5369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AEE9F-E25C-4D6B-B1B0-3B6D7EF3CBA9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비디오 자동 재생하기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49453-FF8C-40B9-80F1-B505AAC61D02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00406-2624-4028-9270-8F31B66482E4}"/>
              </a:ext>
            </a:extLst>
          </p:cNvPr>
          <p:cNvGrpSpPr/>
          <p:nvPr/>
        </p:nvGrpSpPr>
        <p:grpSpPr>
          <a:xfrm>
            <a:off x="836156" y="4638107"/>
            <a:ext cx="4972574" cy="738664"/>
            <a:chOff x="7048850" y="1362159"/>
            <a:chExt cx="4972574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049E1-D3AB-4FD4-B06E-7AC47BF3BF9A}"/>
                </a:ext>
              </a:extLst>
            </p:cNvPr>
            <p:cNvSpPr txBox="1"/>
            <p:nvPr/>
          </p:nvSpPr>
          <p:spPr>
            <a:xfrm>
              <a:off x="7048850" y="1362159"/>
              <a:ext cx="30486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플레이어 표시 없이 배경 음악 넣기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2E1B8-2F12-41DA-A7A4-29669F63441C}"/>
                </a:ext>
              </a:extLst>
            </p:cNvPr>
            <p:cNvSpPr txBox="1"/>
            <p:nvPr/>
          </p:nvSpPr>
          <p:spPr>
            <a:xfrm>
              <a:off x="7048850" y="1639158"/>
              <a:ext cx="49725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AA1B8E-8BBE-483D-A109-1367AD704995}"/>
              </a:ext>
            </a:extLst>
          </p:cNvPr>
          <p:cNvSpPr/>
          <p:nvPr/>
        </p:nvSpPr>
        <p:spPr>
          <a:xfrm>
            <a:off x="5410899" y="5922260"/>
            <a:ext cx="562062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384BA-7F89-4F47-BFA1-8B91EAB315BE}"/>
              </a:ext>
            </a:extLst>
          </p:cNvPr>
          <p:cNvSpPr txBox="1"/>
          <p:nvPr/>
        </p:nvSpPr>
        <p:spPr>
          <a:xfrm>
            <a:off x="4996352" y="6472998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크롬</a:t>
            </a:r>
            <a:r>
              <a:rPr lang="en-US" altLang="ko-KR" sz="1200">
                <a:solidFill>
                  <a:srgbClr val="0070C0"/>
                </a:solidFill>
              </a:rPr>
              <a:t>, </a:t>
            </a:r>
            <a:r>
              <a:rPr lang="ko-KR" altLang="en-US" sz="1200">
                <a:solidFill>
                  <a:srgbClr val="0070C0"/>
                </a:solidFill>
              </a:rPr>
              <a:t>파이어폭스 브라우저에서는 음소거해야 비디오를 자동 재생할 수 있음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C62882-C144-4AE2-96D0-C9C67B52B0C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6563493" y="5327696"/>
            <a:ext cx="273739" cy="2016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04-6 </a:t>
            </a:r>
            <a:r>
              <a:rPr lang="ko-KR" altLang="en-US"/>
              <a:t>하이퍼링크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5" y="1094093"/>
            <a:ext cx="5376640" cy="1784708"/>
            <a:chOff x="6588960" y="2937431"/>
            <a:chExt cx="3498995" cy="10337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77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다른 문서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혹은 다른 사이트로 바로 연결해 주는 기능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&lt;a href="</a:t>
              </a:r>
              <a:r>
                <a:rPr lang="ko-KR" altLang="en-US" sz="1400">
                  <a:highlight>
                    <a:srgbClr val="FFFF00"/>
                  </a:highlight>
                </a:rPr>
                <a:t>링크할 주소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  <a:r>
                <a:rPr lang="ko-KR" altLang="en-US" sz="1400">
                  <a:highlight>
                    <a:srgbClr val="FFFF00"/>
                  </a:highlight>
                </a:rPr>
                <a:t>텍스트 또는 이미지</a:t>
              </a:r>
              <a:r>
                <a:rPr lang="en-US" altLang="ko-KR" sz="1400">
                  <a:highlight>
                    <a:srgbClr val="FFFF00"/>
                  </a:highlight>
                </a:rPr>
                <a:t>&lt;/a&gt;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891116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D433F-90DA-41A9-A59C-45CC505180B9}"/>
              </a:ext>
            </a:extLst>
          </p:cNvPr>
          <p:cNvSpPr txBox="1"/>
          <p:nvPr/>
        </p:nvSpPr>
        <p:spPr>
          <a:xfrm>
            <a:off x="1044564" y="3039529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링크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4E637-9107-483B-A0C8-F9E00F70411C}"/>
              </a:ext>
            </a:extLst>
          </p:cNvPr>
          <p:cNvSpPr txBox="1"/>
          <p:nvPr/>
        </p:nvSpPr>
        <p:spPr>
          <a:xfrm>
            <a:off x="1044564" y="4484337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이미지 링크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4ADDC-E07E-46A3-BC2B-22AD8A7C54EE}"/>
              </a:ext>
            </a:extLst>
          </p:cNvPr>
          <p:cNvSpPr txBox="1"/>
          <p:nvPr/>
        </p:nvSpPr>
        <p:spPr>
          <a:xfrm>
            <a:off x="1044564" y="3524242"/>
            <a:ext cx="600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주문서 작성하기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8EE7-5EFF-43E2-9961-48F51027D7C0}"/>
              </a:ext>
            </a:extLst>
          </p:cNvPr>
          <p:cNvSpPr txBox="1"/>
          <p:nvPr/>
        </p:nvSpPr>
        <p:spPr>
          <a:xfrm>
            <a:off x="1044564" y="4902459"/>
            <a:ext cx="50494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5533B-DD1D-4FD3-8DB5-AA2DD986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98" y="3485973"/>
            <a:ext cx="3868898" cy="572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BEDC7-92EC-46D0-B4DA-0F47BC09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98" y="4792113"/>
            <a:ext cx="4277207" cy="16980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C68BE-BC10-49DF-8249-92D957A2FFFA}"/>
              </a:ext>
            </a:extLst>
          </p:cNvPr>
          <p:cNvGrpSpPr/>
          <p:nvPr/>
        </p:nvGrpSpPr>
        <p:grpSpPr>
          <a:xfrm>
            <a:off x="6569282" y="1094093"/>
            <a:ext cx="5376640" cy="1623942"/>
            <a:chOff x="6588960" y="2937431"/>
            <a:chExt cx="3498995" cy="9406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FBD8C-94DB-4AC7-8C5E-2A2559CF99BD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3A9CF-9E20-4514-AC8D-C47235F799A5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kern="0">
                  <a:solidFill>
                    <a:sysClr val="windowText" lastClr="000000"/>
                  </a:solidFill>
                </a:rPr>
                <a:t>target=“blank”</a:t>
              </a:r>
              <a:r>
                <a:rPr lang="ko-KR" altLang="en-US" sz="1400" kern="0">
                  <a:solidFill>
                    <a:sysClr val="windowText" lastClr="000000"/>
                  </a:solidFill>
                </a:rPr>
                <a:t>로 지정하면 연결된 문서가 새 탭으로 열림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D044A-4494-4B46-9894-BCCD62503364}"/>
                </a:ext>
              </a:extLst>
            </p:cNvPr>
            <p:cNvSpPr txBox="1"/>
            <p:nvPr/>
          </p:nvSpPr>
          <p:spPr>
            <a:xfrm>
              <a:off x="6737093" y="2937431"/>
              <a:ext cx="2007859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태그의 </a:t>
              </a:r>
              <a:r>
                <a:rPr lang="en-US" altLang="ko-KR" b="1"/>
                <a:t>target </a:t>
              </a:r>
              <a:r>
                <a:rPr lang="ko-KR" altLang="en-US" b="1"/>
                <a:t>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5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입력 양식 작성하기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 삽입하기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DFA0E4-FAF5-4032-B33B-9D07A6C2C054}"/>
              </a:ext>
            </a:extLst>
          </p:cNvPr>
          <p:cNvGrpSpPr/>
          <p:nvPr/>
        </p:nvGrpSpPr>
        <p:grpSpPr>
          <a:xfrm>
            <a:off x="2308161" y="293518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424BE-90CC-47E3-9691-D3335229019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83E7D7-A684-45E4-B9D4-A2D287E8DDC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사용자 입력을 위한 </a:t>
              </a:r>
              <a:r>
                <a:rPr lang="en-US" altLang="ko-KR" b="1"/>
                <a:t>input </a:t>
              </a:r>
              <a:r>
                <a:rPr lang="ko-KR" altLang="en-US" b="1"/>
                <a:t>태그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48011B-EED6-487F-89AB-A970E8FEBC3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54A482-2B17-46A0-8A6A-6AC19C503E4B}"/>
              </a:ext>
            </a:extLst>
          </p:cNvPr>
          <p:cNvGrpSpPr/>
          <p:nvPr/>
        </p:nvGrpSpPr>
        <p:grpSpPr>
          <a:xfrm>
            <a:off x="2308161" y="372095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D96AE6-0F67-45EA-AD1A-CB35BD98E0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A04FA-AA34-4555-B082-C01E9BF351D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input </a:t>
              </a:r>
              <a:r>
                <a:rPr lang="ko-KR" altLang="en-US" b="1"/>
                <a:t>태그의 주요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3062F4-D515-4E04-A4A9-CC42B6E3014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63FD03-7053-4222-8F57-586135947149}"/>
              </a:ext>
            </a:extLst>
          </p:cNvPr>
          <p:cNvGrpSpPr/>
          <p:nvPr/>
        </p:nvGrpSpPr>
        <p:grpSpPr>
          <a:xfrm>
            <a:off x="2308161" y="450672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D1F60E-34A3-4A1D-B2EA-5340E99E898A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DA70D-914C-4B4B-8670-5A480FE038A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폼에서 사용하는 여러 가지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04302B-68F1-4BC0-B8B3-546ED8FF16B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42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8422547" cy="2181436"/>
            <a:chOff x="671119" y="1216106"/>
            <a:chExt cx="5178736" cy="21814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9880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사용자가 웹 사이트로 정보를 보낼 수 있는 요소들은 모두 폼</a:t>
              </a:r>
              <a:r>
                <a:rPr lang="en-US" altLang="ko-KR" sz="1400"/>
                <a:t>(form)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폼과 관련된 대부분의 작업들은 정보를 저장하거나 검색하거나 수정하는 일들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이런 작업은 모두 데이터베이스를 기반으로 한다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아이디를 입력하는 텍스트 필드나 버튼 같은 폼의 형태를 만드는 것은 </a:t>
              </a:r>
              <a:r>
                <a:rPr lang="en-US" altLang="ko-KR" sz="1400"/>
                <a:t>HTML </a:t>
              </a:r>
              <a:r>
                <a:rPr lang="ko-KR" altLang="en-US" sz="1400"/>
                <a:t>태그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폼에 입력한 사용자 정보를 처리하는 것은 </a:t>
              </a:r>
              <a:r>
                <a:rPr lang="en-US" altLang="ko-KR" sz="1400"/>
                <a:t>ASP</a:t>
              </a:r>
              <a:r>
                <a:rPr lang="ko-KR" altLang="en-US" sz="1400"/>
                <a:t>나 </a:t>
              </a:r>
              <a:r>
                <a:rPr lang="en-US" altLang="ko-KR" sz="1400"/>
                <a:t>PHP </a:t>
              </a:r>
              <a:r>
                <a:rPr lang="ko-KR" altLang="en-US" sz="1400"/>
                <a:t>같은 서버 프로그래밍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724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웹에서 만나는 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A30059-AB26-4653-85E1-07FAD22C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5" y="3909270"/>
            <a:ext cx="4575985" cy="2122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9843CE-F763-40D3-AF38-8BD1DF39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2" y="3443979"/>
            <a:ext cx="5226343" cy="32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7038365" cy="1518705"/>
            <a:chOff x="671119" y="1216106"/>
            <a:chExt cx="5178736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폼을 만드는 기본 태그</a:t>
              </a:r>
              <a:r>
                <a:rPr lang="en-US" altLang="ko-KR" sz="1400"/>
                <a:t>.  &lt;form&gt;</a:t>
              </a:r>
              <a:r>
                <a:rPr lang="ko-KR" altLang="en-US" sz="1400"/>
                <a:t>과 </a:t>
              </a:r>
              <a:r>
                <a:rPr lang="en-US" altLang="ko-KR" sz="1400"/>
                <a:t>&lt;/form&gt; </a:t>
              </a:r>
              <a:r>
                <a:rPr lang="ko-KR" altLang="en-US" sz="1400"/>
                <a:t>사이에 여러 폼 요소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&lt;form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</a:t>
              </a:r>
              <a:r>
                <a:rPr lang="ko-KR" altLang="en-US" sz="1400">
                  <a:highlight>
                    <a:srgbClr val="FFFF00"/>
                  </a:highlight>
                </a:rPr>
                <a:t>여러 폼 요소 </a:t>
              </a:r>
              <a:r>
                <a:rPr lang="en-US" altLang="ko-KR" sz="1400">
                  <a:highlight>
                    <a:srgbClr val="FFFF00"/>
                  </a:highlight>
                </a:rPr>
                <a:t>&lt;/form&gt;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432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&lt;form&gt;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658486-D51E-45F6-BC46-1DBC9E6CDA29}"/>
              </a:ext>
            </a:extLst>
          </p:cNvPr>
          <p:cNvSpPr txBox="1"/>
          <p:nvPr/>
        </p:nvSpPr>
        <p:spPr>
          <a:xfrm>
            <a:off x="872445" y="2776458"/>
            <a:ext cx="25670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&lt;form&gt; </a:t>
            </a:r>
            <a:r>
              <a:rPr lang="ko-KR" altLang="en-US" b="1"/>
              <a:t>태그의 속성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712A1B-DDE9-46D9-8DEE-FBCFEF35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2" y="3254702"/>
            <a:ext cx="5313988" cy="2091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6CEFB-4C18-4ECB-9B17-448112337F99}"/>
              </a:ext>
            </a:extLst>
          </p:cNvPr>
          <p:cNvSpPr txBox="1"/>
          <p:nvPr/>
        </p:nvSpPr>
        <p:spPr>
          <a:xfrm>
            <a:off x="6755235" y="3938416"/>
            <a:ext cx="36555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&lt;form action="register.php"&gt;</a:t>
            </a:r>
          </a:p>
          <a:p>
            <a:r>
              <a:rPr lang="ko-KR" altLang="en-US" sz="1400"/>
              <a:t>   /* 여러 가지 폼 요소 */</a:t>
            </a:r>
          </a:p>
          <a:p>
            <a:r>
              <a:rPr lang="ko-KR" altLang="en-US" sz="1400"/>
              <a:t>&lt;/form&gt;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FCD7B-FE87-43F5-B807-335F2D846BB9}"/>
              </a:ext>
            </a:extLst>
          </p:cNvPr>
          <p:cNvSpPr txBox="1"/>
          <p:nvPr/>
        </p:nvSpPr>
        <p:spPr>
          <a:xfrm>
            <a:off x="7367632" y="303844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폼에 내용을 입력하고 서버로 전송했을 때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서버에 있는 </a:t>
            </a:r>
            <a:r>
              <a:rPr lang="en-US" altLang="ko-KR" sz="1200"/>
              <a:t>register.php</a:t>
            </a:r>
            <a:r>
              <a:rPr lang="ko-KR" altLang="en-US" sz="1200"/>
              <a:t>를 실행한다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4F3B0-4DE1-4B0A-8089-F63B6702A8A0}"/>
              </a:ext>
            </a:extLst>
          </p:cNvPr>
          <p:cNvSpPr/>
          <p:nvPr/>
        </p:nvSpPr>
        <p:spPr>
          <a:xfrm>
            <a:off x="7367632" y="4001549"/>
            <a:ext cx="1742812" cy="2097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B07E871-9C37-4865-A026-A55749E433A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rot="5400000" flipH="1" flipV="1">
            <a:off x="8334560" y="3404587"/>
            <a:ext cx="501441" cy="692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3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9" y="1031548"/>
            <a:ext cx="4454554" cy="1518705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 요소를 그룹으로 묶는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~ 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&lt;fieldset&gt; </a:t>
              </a:r>
              <a:r>
                <a:rPr lang="ko-KR" altLang="en-US" b="1"/>
                <a:t>태그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85C19-45C1-40C7-8E51-4DFE2FEF412E}"/>
              </a:ext>
            </a:extLst>
          </p:cNvPr>
          <p:cNvGrpSpPr/>
          <p:nvPr/>
        </p:nvGrpSpPr>
        <p:grpSpPr>
          <a:xfrm>
            <a:off x="671118" y="3429000"/>
            <a:ext cx="4454555" cy="2050583"/>
            <a:chOff x="671119" y="1216106"/>
            <a:chExt cx="5048411" cy="20505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33012C-F66A-490B-8830-9EE1B74465E5}"/>
                </a:ext>
              </a:extLst>
            </p:cNvPr>
            <p:cNvSpPr/>
            <p:nvPr/>
          </p:nvSpPr>
          <p:spPr>
            <a:xfrm>
              <a:off x="671119" y="1409460"/>
              <a:ext cx="5048411" cy="185722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75695-1DF8-4812-BE20-F70810666B1E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그룹으로 묶는 구역에</a:t>
              </a:r>
              <a:r>
                <a:rPr lang="en-US" altLang="ko-KR" sz="1400"/>
                <a:t> </a:t>
              </a:r>
              <a:r>
                <a:rPr lang="ko-KR" altLang="en-US" sz="1400"/>
                <a:t>제목을 붙이는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  </a:t>
              </a:r>
              <a:r>
                <a:rPr lang="en-US" altLang="ko-KR" sz="1400">
                  <a:highlight>
                    <a:srgbClr val="FFFF00"/>
                  </a:highlight>
                </a:rPr>
                <a:t>&lt;legend&gt;</a:t>
              </a:r>
              <a:r>
                <a:rPr lang="ko-KR" altLang="en-US" sz="1400">
                  <a:highlight>
                    <a:srgbClr val="FFFF00"/>
                  </a:highlight>
                </a:rPr>
                <a:t>그룹 이름</a:t>
              </a:r>
              <a:r>
                <a:rPr lang="en-US" altLang="ko-KR" sz="1400">
                  <a:highlight>
                    <a:srgbClr val="FFFF00"/>
                  </a:highlight>
                </a:rPr>
                <a:t>&lt;/legend&gt;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</a:t>
              </a:r>
              <a:r>
                <a:rPr lang="en-US" altLang="ko-KR" sz="1400">
                  <a:highlight>
                    <a:srgbClr val="FFFF00"/>
                  </a:highlight>
                </a:rPr>
                <a:t>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854D1-FB86-48F9-BF6C-4ECCFCEA554D}"/>
                </a:ext>
              </a:extLst>
            </p:cNvPr>
            <p:cNvSpPr txBox="1"/>
            <p:nvPr/>
          </p:nvSpPr>
          <p:spPr>
            <a:xfrm>
              <a:off x="819253" y="1216106"/>
              <a:ext cx="21716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&lt;legend&gt;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CD155E-FD62-45F4-B485-F34903A94A62}"/>
              </a:ext>
            </a:extLst>
          </p:cNvPr>
          <p:cNvSpPr txBox="1"/>
          <p:nvPr/>
        </p:nvSpPr>
        <p:spPr>
          <a:xfrm>
            <a:off x="6352563" y="1216214"/>
            <a:ext cx="34793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&lt;form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선택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배송 정보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&lt;/form&gt;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2990A-15B1-4229-9E4B-E750A357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5869"/>
            <a:ext cx="5941460" cy="18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9"/>
            <a:ext cx="5259899" cy="1132812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&lt;input&gt; </a:t>
              </a:r>
              <a:r>
                <a:rPr lang="ko-KR" altLang="en-US" sz="1400"/>
                <a:t>태그와 같은 폼 요소에 레이블을 붙일 때 사용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&lt;label&gt; </a:t>
              </a:r>
              <a:r>
                <a:rPr lang="ko-KR" altLang="en-US" b="1"/>
                <a:t>태그 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6E464CE-68A5-4AF0-B91C-8AC9D9B6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2462102"/>
            <a:ext cx="2785146" cy="28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893C8-7572-4FE3-AD8F-3EEF7535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48" y="2427734"/>
            <a:ext cx="3564732" cy="293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1E553C-1B38-46A9-9D81-793A2481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18" y="2783511"/>
            <a:ext cx="3657600" cy="100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095C4-33A8-4162-8ED9-144202F75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48" y="2783511"/>
            <a:ext cx="4977743" cy="1173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BD80D6-53B8-42CB-AB61-C3050BC1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95" y="4693640"/>
            <a:ext cx="3495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</a:t>
            </a:r>
            <a:r>
              <a:rPr lang="en-US" altLang="ko-KR"/>
              <a:t>type </a:t>
            </a:r>
            <a:r>
              <a:rPr lang="ko-KR" altLang="en-US"/>
              <a:t>속성 한 눈에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FCB85-88FD-41DF-BAB6-291E398E8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9"/>
          <a:stretch/>
        </p:blipFill>
        <p:spPr>
          <a:xfrm>
            <a:off x="610955" y="1173934"/>
            <a:ext cx="4942557" cy="45389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1840F4E-18F2-4E70-9587-DD0AD736446B}"/>
              </a:ext>
            </a:extLst>
          </p:cNvPr>
          <p:cNvGrpSpPr/>
          <p:nvPr/>
        </p:nvGrpSpPr>
        <p:grpSpPr>
          <a:xfrm>
            <a:off x="5954086" y="1704494"/>
            <a:ext cx="5626959" cy="2275814"/>
            <a:chOff x="5937308" y="1570271"/>
            <a:chExt cx="5626959" cy="227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FBC1DC-CDD7-4166-802F-2BE28575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308" y="1570271"/>
              <a:ext cx="5530442" cy="14193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3F1305-610F-4C11-8719-540A6A0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623" y="2971186"/>
              <a:ext cx="5609644" cy="87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4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735" y="111805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“text”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598403" y="151326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</a:t>
            </a:r>
            <a:r>
              <a:rPr lang="en-US" altLang="ko-KR" sz="1200"/>
              <a:t> </a:t>
            </a:r>
            <a:r>
              <a:rPr lang="ko-KR" altLang="en-US" sz="1200"/>
              <a:t>줄짜리 텍스트 입력 필드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아이디나 이름</a:t>
            </a:r>
            <a:r>
              <a:rPr lang="en-US" altLang="ko-KR" sz="1200"/>
              <a:t>, </a:t>
            </a:r>
            <a:r>
              <a:rPr lang="ko-KR" altLang="en-US" sz="1200"/>
              <a:t>주소 등 텍스트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497517" y="223240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“password”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598403" y="267304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비밀번호 입력란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사용자가 입력하는 내용이 ‘ * ’나 ‘</a:t>
            </a:r>
            <a:r>
              <a:rPr lang="en-US" altLang="ko-KR" sz="1200"/>
              <a:t>•’</a:t>
            </a:r>
            <a:r>
              <a:rPr lang="ko-KR" altLang="en-US" sz="1200"/>
              <a:t>로 표시된다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472437" y="3736719"/>
            <a:ext cx="388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텍스트 필드와 비밀번호 필드의 속성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37" y="5902408"/>
            <a:ext cx="479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C00000"/>
                </a:solidFill>
              </a:rPr>
              <a:t>(</a:t>
            </a:r>
            <a:r>
              <a:rPr lang="ko-KR" altLang="en-US" sz="1100">
                <a:solidFill>
                  <a:srgbClr val="C00000"/>
                </a:solidFill>
              </a:rPr>
              <a:t>단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비밀번호 필드에는 </a:t>
            </a:r>
            <a:r>
              <a:rPr lang="en-US" altLang="ko-KR" sz="1100">
                <a:solidFill>
                  <a:srgbClr val="C00000"/>
                </a:solidFill>
              </a:rPr>
              <a:t>value </a:t>
            </a:r>
            <a:r>
              <a:rPr lang="ko-KR" altLang="en-US" sz="1100">
                <a:solidFill>
                  <a:srgbClr val="C00000"/>
                </a:solidFill>
              </a:rPr>
              <a:t>속성이 없음</a:t>
            </a:r>
            <a:r>
              <a:rPr lang="en-US" altLang="ko-KR" sz="1100">
                <a:solidFill>
                  <a:srgbClr val="C00000"/>
                </a:solidFill>
              </a:rPr>
              <a:t>)</a:t>
            </a:r>
            <a:endParaRPr lang="ko-KR" altLang="en-US" sz="110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77896-ED50-4006-90F6-B8AE07E9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09" y="1287333"/>
            <a:ext cx="2800350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9F1F24-D798-4B49-AB0E-91AE9538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7" y="4183793"/>
            <a:ext cx="5377055" cy="16213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452691-6C1F-40A5-8DAE-B11A5356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09" y="2235157"/>
            <a:ext cx="4582356" cy="2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“search”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04007" y="1503522"/>
            <a:ext cx="481528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</a:t>
            </a:r>
            <a:r>
              <a:rPr lang="en-US" altLang="ko-KR" sz="1200"/>
              <a:t> </a:t>
            </a:r>
            <a:r>
              <a:rPr lang="ko-KR" altLang="en-US" sz="1200"/>
              <a:t>필드 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 창에 </a:t>
            </a:r>
            <a:r>
              <a:rPr lang="en-US" altLang="ko-KR" sz="1200"/>
              <a:t>x </a:t>
            </a:r>
            <a:r>
              <a:rPr lang="ko-KR" altLang="en-US" sz="1200"/>
              <a:t>표시가 되어 검색어 삭제 쉬움</a:t>
            </a:r>
            <a:endParaRPr lang="en-US" altLang="ko-KR" sz="1200"/>
          </a:p>
        </p:txBody>
      </p:sp>
      <p:sp>
        <p:nvSpPr>
          <p:cNvPr id="10" name="TextBox 9"/>
          <p:cNvSpPr txBox="1"/>
          <p:nvPr/>
        </p:nvSpPr>
        <p:spPr>
          <a:xfrm>
            <a:off x="536895" y="220875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“url”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713061" y="2534413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주소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http://’</a:t>
            </a:r>
            <a:r>
              <a:rPr lang="ko-KR" altLang="en-US" sz="1200"/>
              <a:t>로 시작하는 사이트 주소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536894" y="325969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“email”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713061" y="3605698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형식 자동 체크</a:t>
            </a:r>
            <a:endParaRPr lang="en-US" altLang="ko-KR" sz="1200"/>
          </a:p>
        </p:txBody>
      </p:sp>
      <p:sp>
        <p:nvSpPr>
          <p:cNvPr id="17" name="TextBox 16"/>
          <p:cNvSpPr txBox="1"/>
          <p:nvPr/>
        </p:nvSpPr>
        <p:spPr>
          <a:xfrm>
            <a:off x="536895" y="430237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“tel”</a:t>
            </a:r>
            <a:endParaRPr lang="ko-KR" altLang="en-US" sz="1600" b="1"/>
          </a:p>
        </p:txBody>
      </p:sp>
      <p:sp>
        <p:nvSpPr>
          <p:cNvPr id="21" name="TextBox 20"/>
          <p:cNvSpPr txBox="1"/>
          <p:nvPr/>
        </p:nvSpPr>
        <p:spPr>
          <a:xfrm>
            <a:off x="713061" y="4615137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전화번호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 입력을 체크하지는 않음</a:t>
            </a:r>
            <a:r>
              <a:rPr lang="en-US" altLang="ko-KR" sz="12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4DEC2-D306-4582-B831-16128177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69" y="823166"/>
            <a:ext cx="5561907" cy="55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이란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4392-3007-4BB9-883E-3F2844C3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5" y="2277923"/>
            <a:ext cx="4276725" cy="1724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970CE0-6650-4395-A779-5268BE646E16}"/>
              </a:ext>
            </a:extLst>
          </p:cNvPr>
          <p:cNvSpPr/>
          <p:nvPr/>
        </p:nvSpPr>
        <p:spPr>
          <a:xfrm>
            <a:off x="1224985" y="2277923"/>
            <a:ext cx="1987998" cy="1724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8FB9-D9C9-4C27-B90F-C234E4EA0C24}"/>
              </a:ext>
            </a:extLst>
          </p:cNvPr>
          <p:cNvSpPr txBox="1"/>
          <p:nvPr/>
        </p:nvSpPr>
        <p:spPr>
          <a:xfrm>
            <a:off x="352586" y="120657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웹에서 자유롭게 오갈 수 있는 링크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4AA0D-EF87-4498-BEE9-F6E7CA231822}"/>
              </a:ext>
            </a:extLst>
          </p:cNvPr>
          <p:cNvSpPr/>
          <p:nvPr/>
        </p:nvSpPr>
        <p:spPr>
          <a:xfrm>
            <a:off x="3280095" y="2277923"/>
            <a:ext cx="1191237" cy="1724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B84E-616A-494C-A581-C818E7B421DF}"/>
              </a:ext>
            </a:extLst>
          </p:cNvPr>
          <p:cNvSpPr txBox="1"/>
          <p:nvPr/>
        </p:nvSpPr>
        <p:spPr>
          <a:xfrm>
            <a:off x="5139597" y="1047345"/>
            <a:ext cx="448048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텍스트뿐만 아니라 이미지</a:t>
            </a:r>
            <a:r>
              <a:rPr lang="en-US" altLang="ko-KR" sz="1400"/>
              <a:t>, </a:t>
            </a:r>
            <a:r>
              <a:rPr lang="ko-KR" altLang="en-US" sz="1400"/>
              <a:t>영상 등을 표시함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마크업에 사용하는 꼬리표를 </a:t>
            </a:r>
            <a:r>
              <a:rPr lang="en-US" altLang="ko-KR" sz="1400"/>
              <a:t>‘</a:t>
            </a:r>
            <a:r>
              <a:rPr lang="ko-KR" altLang="en-US" sz="1400"/>
              <a:t>태그</a:t>
            </a:r>
            <a:r>
              <a:rPr lang="en-US" altLang="ko-KR" sz="1400"/>
              <a:t>(tag)’</a:t>
            </a:r>
            <a:r>
              <a:rPr lang="ko-KR" altLang="en-US" sz="1400"/>
              <a:t>라고</a:t>
            </a:r>
            <a:r>
              <a:rPr lang="en-US" altLang="ko-KR" sz="1400"/>
              <a:t> </a:t>
            </a:r>
            <a:r>
              <a:rPr lang="ko-KR" altLang="en-US" sz="1400"/>
              <a:t>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CC8D-FB32-4961-AC3B-7BC9129F06B6}"/>
              </a:ext>
            </a:extLst>
          </p:cNvPr>
          <p:cNvSpPr txBox="1"/>
          <p:nvPr/>
        </p:nvSpPr>
        <p:spPr>
          <a:xfrm>
            <a:off x="2059593" y="4884001"/>
            <a:ext cx="616000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C00000"/>
                </a:solidFill>
              </a:rPr>
              <a:t>HTML</a:t>
            </a:r>
            <a:r>
              <a:rPr lang="ko-KR" altLang="en-US" sz="1600" b="1"/>
              <a:t>은 웹에서 자유롭게 오갈 수 있는 웹 문서를 만드는 언어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4757DBE-2E40-474F-95FC-4750A68038AB}"/>
              </a:ext>
            </a:extLst>
          </p:cNvPr>
          <p:cNvSpPr/>
          <p:nvPr/>
        </p:nvSpPr>
        <p:spPr>
          <a:xfrm>
            <a:off x="1131812" y="4796621"/>
            <a:ext cx="827712" cy="5887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59F8437-F905-471E-A801-3DE4CFFAF685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4066629" y="1204956"/>
            <a:ext cx="882053" cy="12638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56CB789-9AA8-47F0-8CB8-7DFDCA6D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18" y="2001743"/>
            <a:ext cx="3037455" cy="1918393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31CC800-70F7-42C1-B41A-8E90069B0C3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340198" y="1399136"/>
            <a:ext cx="763575" cy="9939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99537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“radio”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5" y="1385223"/>
            <a:ext cx="2655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하나만 선택할 때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630238" y="2314259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둘 이상을 선택할 때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78355" y="187280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“checkbox”</a:t>
            </a:r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6" y="4248296"/>
            <a:ext cx="4697835" cy="1621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AFD481-3446-48D8-AD0E-26E40774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5" y="2921316"/>
            <a:ext cx="2787191" cy="462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8275A-9971-4755-B3A1-3E7493BE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5" y="1466676"/>
            <a:ext cx="4660626" cy="2752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A84382-85AE-4138-B33C-88EB3A22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44" y="4321898"/>
            <a:ext cx="2787191" cy="1069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624CD6-A866-4A69-89A3-DA69E9879C65}"/>
              </a:ext>
            </a:extLst>
          </p:cNvPr>
          <p:cNvSpPr txBox="1"/>
          <p:nvPr/>
        </p:nvSpPr>
        <p:spPr>
          <a:xfrm>
            <a:off x="395346" y="3850237"/>
            <a:ext cx="403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라디오 버튼</a:t>
            </a:r>
            <a:r>
              <a:rPr lang="en-US" altLang="ko-KR" sz="1400" b="1"/>
              <a:t>, </a:t>
            </a:r>
            <a:r>
              <a:rPr lang="ko-KR" altLang="en-US" sz="1400" b="1"/>
              <a:t>체크 박스에서 사용하는 속성</a:t>
            </a:r>
          </a:p>
        </p:txBody>
      </p:sp>
    </p:spTree>
    <p:extLst>
      <p:ext uri="{BB962C8B-B14F-4D97-AF65-F5344CB8AC3E}">
        <p14:creationId xmlns:p14="http://schemas.microsoft.com/office/powerpoint/2010/main" val="34113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“number”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</a:t>
            </a:r>
            <a:r>
              <a:rPr lang="en-US" altLang="ko-KR" sz="1200"/>
              <a:t> </a:t>
            </a:r>
            <a:r>
              <a:rPr lang="ko-KR" altLang="en-US" sz="1200"/>
              <a:t>입력 필드</a:t>
            </a:r>
            <a:r>
              <a:rPr lang="en-US" altLang="ko-KR" sz="1200"/>
              <a:t>. </a:t>
            </a:r>
            <a:r>
              <a:rPr lang="ko-KR" altLang="en-US" sz="1200"/>
              <a:t>브라우저에 따라 스핀 박스로 표시됨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585404" y="2319740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 입력 필드</a:t>
            </a:r>
            <a:r>
              <a:rPr lang="en-US" altLang="ko-KR" sz="1200"/>
              <a:t>. </a:t>
            </a:r>
            <a:r>
              <a:rPr lang="ko-KR" altLang="en-US" sz="1200"/>
              <a:t>슬라이드 막대를 이용해 숫자 입력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36895" y="201783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“range”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63A04-94FD-4A3B-AF4D-EBB4A40B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3" y="2897285"/>
            <a:ext cx="2201631" cy="531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A0B383-77C1-4411-B9E3-9548BAEF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4" y="4350827"/>
            <a:ext cx="4654711" cy="12552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7AAE0-0EB0-4D51-95F0-BEC198D98D64}"/>
              </a:ext>
            </a:extLst>
          </p:cNvPr>
          <p:cNvSpPr txBox="1"/>
          <p:nvPr/>
        </p:nvSpPr>
        <p:spPr>
          <a:xfrm>
            <a:off x="536895" y="3915359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숫자 입력 필드에서 사용하는 속성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717A4E-75CC-4011-AC0B-D9F8D44C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35" y="892194"/>
            <a:ext cx="4329848" cy="22709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B8904D-51DB-4398-A9A4-B856C8AD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868" y="1458674"/>
            <a:ext cx="2262450" cy="5591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6573CF-F851-459B-AF21-652A638B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035" y="3529466"/>
            <a:ext cx="4329848" cy="23172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F914D-F34F-4B2C-AB4D-CFDE15C64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106" y="4472860"/>
            <a:ext cx="2648212" cy="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“date”, type=“month”, type=“week”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277125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달력</a:t>
            </a:r>
            <a:r>
              <a:rPr lang="en-US" altLang="ko-KR" sz="1200"/>
              <a:t> </a:t>
            </a:r>
            <a:r>
              <a:rPr lang="ko-KR" altLang="en-US" sz="1200"/>
              <a:t>이용해 날짜 입력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65D2CF-4575-4E67-9CFC-7FAE46B2C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4"/>
          <a:stretch/>
        </p:blipFill>
        <p:spPr>
          <a:xfrm>
            <a:off x="536895" y="2221085"/>
            <a:ext cx="3562662" cy="728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655E7A-733B-4C48-A2A8-DF240019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08" y="1850053"/>
            <a:ext cx="6707876" cy="1981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D0D63-EDDC-407B-8D3D-D331EFE3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9" y="4625888"/>
            <a:ext cx="5431971" cy="1666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203A31-0038-4E3B-AB2B-C29D7428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42" y="4246257"/>
            <a:ext cx="4987574" cy="21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770" y="1392573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“time”, type=“datetime-local”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724882" y="1729705"/>
            <a:ext cx="156479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시간 입력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0ABF8-0DAB-4B02-BC3A-7CDA6914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" y="2254179"/>
            <a:ext cx="4169986" cy="5373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4CCC01-289B-4681-BF1C-332336D3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30" y="1730871"/>
            <a:ext cx="6155007" cy="15839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2D7186-7F4B-4AE0-A63D-1839A7B4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0" y="4066492"/>
            <a:ext cx="5303636" cy="15533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33B72E-3C43-42D6-93D2-61044FE3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53" y="4066492"/>
            <a:ext cx="4118560" cy="22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“submit”, type=“reset”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</a:t>
            </a:r>
            <a:r>
              <a:rPr lang="en-US" altLang="ko-KR" sz="1200"/>
              <a:t> </a:t>
            </a:r>
            <a:r>
              <a:rPr lang="ko-KR" altLang="en-US" sz="1200"/>
              <a:t>전송</a:t>
            </a:r>
            <a:r>
              <a:rPr lang="en-US" altLang="ko-KR" sz="1200"/>
              <a:t>/</a:t>
            </a:r>
            <a:r>
              <a:rPr lang="ko-KR" altLang="en-US" sz="1200"/>
              <a:t>리셋 버튼 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전송</a:t>
            </a:r>
            <a:r>
              <a:rPr lang="en-US" altLang="ko-KR" sz="1200"/>
              <a:t>(submit)</a:t>
            </a:r>
            <a:r>
              <a:rPr lang="ko-KR" altLang="en-US" sz="1200"/>
              <a:t> 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내용을 서버로 전송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리셋</a:t>
            </a:r>
            <a:r>
              <a:rPr lang="en-US" altLang="ko-KR" sz="1200"/>
              <a:t>(reset) </a:t>
            </a:r>
            <a:r>
              <a:rPr lang="ko-KR" altLang="en-US" sz="1200"/>
              <a:t>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 전부 삭제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“image”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submit </a:t>
            </a:r>
            <a:r>
              <a:rPr lang="ko-KR" altLang="en-US" sz="1200"/>
              <a:t>버튼 대신 이미지 삽입</a:t>
            </a:r>
            <a:endParaRPr lang="en-US" altLang="ko-KR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70457E-2D56-4508-B111-4F116A06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0" y="2913820"/>
            <a:ext cx="4586415" cy="31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B44FF-2958-4770-9222-A2B4140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6" y="3420582"/>
            <a:ext cx="5062294" cy="330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AEBEC5-86F0-4794-86DE-73433E370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5368"/>
            <a:ext cx="4375990" cy="337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3126F-59A0-4037-86F0-7282FABC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58" y="2947000"/>
            <a:ext cx="4719040" cy="1568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30EEA2-BE0F-432A-8304-2378F49FA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69024"/>
            <a:ext cx="3208504" cy="3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“button”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기능 없이 버튼 형태만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버튼 클릭해서 자바스크립트 실행할 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“file”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파일 첨부 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‘</a:t>
            </a:r>
            <a:r>
              <a:rPr lang="ko-KR" altLang="en-US" sz="1200"/>
              <a:t>파일 선택</a:t>
            </a:r>
            <a:r>
              <a:rPr lang="en-US" altLang="ko-KR" sz="1200"/>
              <a:t>＇</a:t>
            </a:r>
            <a:r>
              <a:rPr lang="ko-KR" altLang="en-US" sz="1200"/>
              <a:t>이나 </a:t>
            </a:r>
            <a:r>
              <a:rPr lang="en-US" altLang="ko-KR" sz="1200"/>
              <a:t>‘</a:t>
            </a:r>
            <a:r>
              <a:rPr lang="ko-KR" altLang="en-US" sz="1200"/>
              <a:t>찾아보기</a:t>
            </a:r>
            <a:r>
              <a:rPr lang="en-US" altLang="ko-KR" sz="1200"/>
              <a:t>’ </a:t>
            </a:r>
            <a:r>
              <a:rPr lang="ko-KR" altLang="en-US" sz="1200"/>
              <a:t>버튼으로 표시됨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7DA8A-9D3E-452D-9B93-175A8B8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2534314"/>
            <a:ext cx="3989824" cy="31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EAE6A-FE94-4456-955A-A1FFEC1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7" y="2988706"/>
            <a:ext cx="4821375" cy="354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CE1572-F447-45FF-B517-8D2095CB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99" y="2361650"/>
            <a:ext cx="2328027" cy="328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2E6A7-CDA8-41CB-8B0E-EFC99C7F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72326"/>
            <a:ext cx="4811228" cy="23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“hidden”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상의 폼에는 보이지 않는다</a:t>
            </a:r>
            <a:r>
              <a:rPr lang="en-US" altLang="ko-KR" sz="12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폼을 서버로 전송할 때 서버로 함께 전송되는 요소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12FBC4-8759-4045-9152-C10CEE5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4" y="2309329"/>
            <a:ext cx="4811228" cy="344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3F6AD-2B2F-4A68-A59B-0313AB89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7" y="2972326"/>
            <a:ext cx="4994152" cy="21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8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다양한 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autofocus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41449" y="143104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페이지를 불러오자마자 원하는 폼 요소에 마우스 커서 표시</a:t>
            </a:r>
            <a:r>
              <a:rPr lang="en-US" altLang="ko-KR" sz="12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337" y="1933225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placeholder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437005" y="2202233"/>
            <a:ext cx="47625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입력란에 표시하는</a:t>
            </a:r>
            <a:r>
              <a:rPr lang="en-US" altLang="ko-KR" sz="1200"/>
              <a:t> </a:t>
            </a:r>
            <a:r>
              <a:rPr lang="ko-KR" altLang="en-US" sz="1200"/>
              <a:t>힌트로</a:t>
            </a:r>
            <a:r>
              <a:rPr lang="en-US" altLang="ko-KR" sz="1200"/>
              <a:t>, </a:t>
            </a:r>
            <a:r>
              <a:rPr lang="ko-KR" altLang="en-US" sz="1200"/>
              <a:t>필드를 클릭하면 사라짐</a:t>
            </a:r>
            <a:endParaRPr lang="en-US" altLang="ko-KR" sz="1200"/>
          </a:p>
        </p:txBody>
      </p:sp>
      <p:sp>
        <p:nvSpPr>
          <p:cNvPr id="19" name="TextBox 18"/>
          <p:cNvSpPr txBox="1"/>
          <p:nvPr/>
        </p:nvSpPr>
        <p:spPr>
          <a:xfrm>
            <a:off x="6008188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readonly</a:t>
            </a:r>
            <a:endParaRPr lang="ko-KR" altLang="en-US" sz="1600" b="1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내용을</a:t>
            </a:r>
            <a:r>
              <a:rPr lang="en-US" altLang="ko-KR" sz="1200"/>
              <a:t> </a:t>
            </a:r>
            <a:r>
              <a:rPr lang="ko-KR" altLang="en-US" sz="1200"/>
              <a:t>보기만 하고 입력하지 못하게 함</a:t>
            </a:r>
            <a:r>
              <a:rPr lang="en-US" altLang="ko-KR" sz="12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F0188-C65D-4C74-A05F-DD2F787A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02602"/>
            <a:ext cx="5096213" cy="355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3800D-3F1F-483D-B4C9-E79040660F10}"/>
              </a:ext>
            </a:extLst>
          </p:cNvPr>
          <p:cNvSpPr txBox="1"/>
          <p:nvPr/>
        </p:nvSpPr>
        <p:spPr>
          <a:xfrm>
            <a:off x="5996943" y="2076707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required</a:t>
            </a:r>
            <a:endParaRPr lang="ko-KR" altLang="en-US" sz="1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776CE-077C-4722-860A-A0880D1D86D6}"/>
              </a:ext>
            </a:extLst>
          </p:cNvPr>
          <p:cNvSpPr txBox="1"/>
          <p:nvPr/>
        </p:nvSpPr>
        <p:spPr>
          <a:xfrm>
            <a:off x="6096000" y="2463864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</a:t>
            </a:r>
            <a:r>
              <a:rPr lang="en-US" altLang="ko-KR" sz="1200"/>
              <a:t> </a:t>
            </a:r>
            <a:r>
              <a:rPr lang="ko-KR" altLang="en-US" sz="1200"/>
              <a:t>필드 체크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 필드는 브라우저에서 직접 체크하는 것이므로 오류 메시지 내용은 브라우저들마다 다르게 나타남 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57BBD-B405-4254-B139-33B2AFD0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57" y="3634647"/>
            <a:ext cx="3892099" cy="2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4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텍스트 영역 </a:t>
            </a:r>
            <a:r>
              <a:rPr lang="en-US" altLang="ko-KR" b="1"/>
              <a:t>&lt;textarea&gt;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줄의 텍스트 입력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게시판 글 입력 양식</a:t>
            </a:r>
            <a:r>
              <a:rPr lang="en-US" altLang="ko-KR" sz="1400"/>
              <a:t>, </a:t>
            </a:r>
            <a:r>
              <a:rPr lang="ko-KR" altLang="en-US" sz="1400"/>
              <a:t>사용자 약관 등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9D975-F0DD-4B85-8EA9-53967895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7" y="2376706"/>
            <a:ext cx="2694220" cy="30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AB77B-7002-4D83-B592-D35F555F72B3}"/>
              </a:ext>
            </a:extLst>
          </p:cNvPr>
          <p:cNvSpPr txBox="1"/>
          <p:nvPr/>
        </p:nvSpPr>
        <p:spPr>
          <a:xfrm>
            <a:off x="352337" y="3135261"/>
            <a:ext cx="52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&lt;textarea&gt; </a:t>
            </a:r>
            <a:r>
              <a:rPr lang="ko-KR" altLang="en-US" sz="1400" b="1"/>
              <a:t>태그의 속성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757A-0D2F-4114-99DE-20E3917A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3571823"/>
            <a:ext cx="4896593" cy="912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BFC885-817B-4A9C-B7CE-046D34F5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09" y="1211875"/>
            <a:ext cx="5401548" cy="3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6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&lt;select&gt;, &lt;optgroup&gt;, &lt;option&gt;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옵션 중에서 선택 </a:t>
            </a:r>
            <a:r>
              <a:rPr lang="en-US" altLang="ko-KR" sz="1200"/>
              <a:t>– </a:t>
            </a:r>
            <a:r>
              <a:rPr lang="ko-KR" altLang="en-US" sz="1200"/>
              <a:t>드롭다운 목록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공간을 최소한으로 사용하면서 여러 옵션 표시 가능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866" y="3667006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&lt;select&gt;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411866" y="511238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&lt;option&gt;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2FFCA-F556-4A61-B918-71098EA9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1" y="2336572"/>
            <a:ext cx="3143827" cy="1063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2EB3AA-FCA4-4BB7-A61C-427FC0DD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" y="4130425"/>
            <a:ext cx="3971044" cy="852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E91814-0087-48FF-A860-4DD806B2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2" y="5534640"/>
            <a:ext cx="4054940" cy="757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45ED5-E9ED-4923-96CD-49F30477F4B9}"/>
              </a:ext>
            </a:extLst>
          </p:cNvPr>
          <p:cNvSpPr txBox="1"/>
          <p:nvPr/>
        </p:nvSpPr>
        <p:spPr>
          <a:xfrm>
            <a:off x="6140742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&lt;datalist&gt;, &lt;option&gt;</a:t>
            </a:r>
            <a:endParaRPr lang="ko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20C91-0BAF-4525-9CF9-72636BA13531}"/>
              </a:ext>
            </a:extLst>
          </p:cNvPr>
          <p:cNvSpPr txBox="1"/>
          <p:nvPr/>
        </p:nvSpPr>
        <p:spPr>
          <a:xfrm>
            <a:off x="6080722" y="1551005"/>
            <a:ext cx="501661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제시한 값 중에서 선택하면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그 값이 자동으로 텍스트</a:t>
            </a:r>
            <a:r>
              <a:rPr lang="en-US" altLang="ko-KR" sz="1200"/>
              <a:t> </a:t>
            </a:r>
            <a:r>
              <a:rPr lang="ko-KR" altLang="en-US" sz="1200"/>
              <a:t>필드에 입력됨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</a:t>
            </a:r>
            <a:r>
              <a:rPr lang="en-US" altLang="ko-KR" sz="1200"/>
              <a:t>id</a:t>
            </a:r>
            <a:r>
              <a:rPr lang="ko-KR" altLang="en-US" sz="1200"/>
              <a:t>를 이용해 이름을 붙이고</a:t>
            </a:r>
            <a:r>
              <a:rPr lang="en-US" altLang="ko-KR" sz="120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&lt;input&gt; </a:t>
            </a:r>
            <a:r>
              <a:rPr lang="ko-KR" altLang="en-US" sz="1200"/>
              <a:t>태그의 </a:t>
            </a:r>
            <a:r>
              <a:rPr lang="en-US" altLang="ko-KR" sz="1200"/>
              <a:t>list </a:t>
            </a:r>
            <a:r>
              <a:rPr lang="ko-KR" altLang="en-US" sz="1200"/>
              <a:t>속성에 데이터 목록 </a:t>
            </a:r>
            <a:r>
              <a:rPr lang="en-US" altLang="ko-KR" sz="1200"/>
              <a:t>id</a:t>
            </a:r>
            <a:r>
              <a:rPr lang="ko-KR" altLang="en-US" sz="1200"/>
              <a:t>를 지정함</a:t>
            </a:r>
            <a:r>
              <a:rPr lang="en-US" altLang="ko-KR" sz="120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7F5576-82C7-4A06-BD4C-AADF1767F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17" y="2896489"/>
            <a:ext cx="3756688" cy="9965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A61F7D-C577-4681-A535-46FEA7EEE603}"/>
              </a:ext>
            </a:extLst>
          </p:cNvPr>
          <p:cNvSpPr txBox="1"/>
          <p:nvPr/>
        </p:nvSpPr>
        <p:spPr>
          <a:xfrm>
            <a:off x="6322503" y="4419380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다양한</a:t>
            </a:r>
            <a:r>
              <a:rPr lang="en-US" altLang="ko-KR" sz="1200"/>
              <a:t> </a:t>
            </a:r>
            <a:r>
              <a:rPr lang="ko-KR" altLang="en-US" sz="1200"/>
              <a:t>형태의 버튼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낭독기에서 버튼임을 정확히 전달할 수 있음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CSS</a:t>
            </a:r>
            <a:r>
              <a:rPr lang="ko-KR" altLang="en-US" sz="1200"/>
              <a:t>를 이용해 원하는 형태로 꾸밀 수 있음</a:t>
            </a:r>
            <a:endParaRPr lang="en-US" altLang="ko-KR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82032-8AAF-4312-A88B-56A325A2942E}"/>
              </a:ext>
            </a:extLst>
          </p:cNvPr>
          <p:cNvSpPr txBox="1"/>
          <p:nvPr/>
        </p:nvSpPr>
        <p:spPr>
          <a:xfrm>
            <a:off x="6096000" y="4032223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&lt;button&gt;</a:t>
            </a:r>
            <a:endParaRPr lang="ko-KR" altLang="en-US" sz="1600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DE8F024-D6CA-4C55-8193-92841707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152" y="5527387"/>
            <a:ext cx="3017522" cy="6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D8C59-2984-4373-9D35-A85222CE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8" y="1117396"/>
            <a:ext cx="4391025" cy="44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5C6C7-3CCF-49BF-889A-68EF49D3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48" y="990600"/>
            <a:ext cx="3714750" cy="3905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80AC5-B79A-4D11-9650-DE817298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28" y="1054130"/>
            <a:ext cx="2181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06. CSS </a:t>
            </a:r>
            <a:r>
              <a:rPr lang="ko-KR" altLang="en-US"/>
              <a:t>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문서에 디자인 입히기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6D55A4-23F4-4733-BB60-7027087F2FFB}"/>
              </a:ext>
            </a:extLst>
          </p:cNvPr>
          <p:cNvGrpSpPr/>
          <p:nvPr/>
        </p:nvGrpSpPr>
        <p:grpSpPr>
          <a:xfrm>
            <a:off x="2308161" y="2930942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74E74D-66D8-44CD-878F-CA4E32FAC0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DCA9C-1ADE-4962-B592-B2D2012EF3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스타일과 스타일 시트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D07C8A3-0A7D-4C87-BDBA-42EBD4C57AF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1A63A-E318-4890-B034-C3A73793E7AC}"/>
              </a:ext>
            </a:extLst>
          </p:cNvPr>
          <p:cNvGrpSpPr/>
          <p:nvPr/>
        </p:nvGrpSpPr>
        <p:grpSpPr>
          <a:xfrm>
            <a:off x="2308161" y="371246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D6A035-8B30-4165-B492-540F2B28D6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BD3B6-A08D-4D3B-869D-2C6C5358C36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 기본 선택자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B7CF56-383C-40DF-9186-E768CB55AE5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27DABF-369D-4AF6-B1C9-8A53D9BBA4F1}"/>
              </a:ext>
            </a:extLst>
          </p:cNvPr>
          <p:cNvGrpSpPr/>
          <p:nvPr/>
        </p:nvGrpSpPr>
        <p:grpSpPr>
          <a:xfrm>
            <a:off x="2308161" y="449398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E36EC-E7C0-4A0B-A309-1B90A9C3DC9B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3ABF7-E77A-40F0-9262-5D0B18BC084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캐스케이딩 스타일 시트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275CB4-A8C3-4264-9450-D3CF03E221B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27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문서에 디자인 입히기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947D9-9804-47BD-9CB9-06926E72341D}"/>
              </a:ext>
            </a:extLst>
          </p:cNvPr>
          <p:cNvGrpSpPr/>
          <p:nvPr/>
        </p:nvGrpSpPr>
        <p:grpSpPr>
          <a:xfrm>
            <a:off x="470790" y="1578136"/>
            <a:ext cx="6559184" cy="3292351"/>
            <a:chOff x="470790" y="1578136"/>
            <a:chExt cx="6559184" cy="3292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F47638-CEF5-49A2-A98D-F4C9AB013048}"/>
                </a:ext>
              </a:extLst>
            </p:cNvPr>
            <p:cNvSpPr txBox="1"/>
            <p:nvPr/>
          </p:nvSpPr>
          <p:spPr>
            <a:xfrm>
              <a:off x="470790" y="1578136"/>
              <a:ext cx="6559184" cy="263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로는 웹 사이트의 내용을 나열하고 </a:t>
              </a:r>
              <a:r>
                <a:rPr lang="en-US" altLang="ko-KR" sz="1400"/>
                <a:t>CSS</a:t>
              </a:r>
              <a:r>
                <a:rPr lang="ko-KR" altLang="en-US" sz="1400"/>
                <a:t>로는 웹 문서의 디자인을 구성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스타일을 사용하면 </a:t>
              </a:r>
              <a:r>
                <a:rPr lang="ko-KR" altLang="en-US" sz="1400"/>
                <a:t>웹 문서의 내용과 상관없이 디자인만 바꿀 수 있다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1DBBF-700F-4633-8D8F-16540CF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318879"/>
              <a:ext cx="5550326" cy="255160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8F7118-7F50-4303-ABD7-DEA98EAC9AE9}"/>
              </a:ext>
            </a:extLst>
          </p:cNvPr>
          <p:cNvGrpSpPr/>
          <p:nvPr/>
        </p:nvGrpSpPr>
        <p:grpSpPr>
          <a:xfrm>
            <a:off x="6285451" y="2585765"/>
            <a:ext cx="5822659" cy="3445547"/>
            <a:chOff x="6293840" y="2896158"/>
            <a:chExt cx="5822659" cy="34455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73DAB-A80B-488C-92C1-5A41034C1A10}"/>
                </a:ext>
              </a:extLst>
            </p:cNvPr>
            <p:cNvSpPr txBox="1"/>
            <p:nvPr/>
          </p:nvSpPr>
          <p:spPr>
            <a:xfrm>
              <a:off x="6293840" y="2896158"/>
              <a:ext cx="5487099" cy="69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다양한 기기에 맞게 탄력적으로 바뀌는 문서를 만들 수 있다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반응형 웹 디자인 </a:t>
              </a:r>
              <a:endParaRPr lang="en-US" altLang="ko-KR" sz="140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5F0CBF-D672-4BBA-BDF5-09F5607E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549" y="3705662"/>
              <a:ext cx="5558950" cy="26360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왜 스타일을 사용할까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8EA7-2242-4CC5-B0CC-5548E95EB210}"/>
              </a:ext>
            </a:extLst>
          </p:cNvPr>
          <p:cNvSpPr txBox="1"/>
          <p:nvPr/>
        </p:nvSpPr>
        <p:spPr>
          <a:xfrm>
            <a:off x="855678" y="511796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마크업만 했을 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076A3-3CE3-485D-AE9E-BAE38AC5A0EC}"/>
              </a:ext>
            </a:extLst>
          </p:cNvPr>
          <p:cNvSpPr txBox="1"/>
          <p:nvPr/>
        </p:nvSpPr>
        <p:spPr>
          <a:xfrm>
            <a:off x="3525474" y="513173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스타일을 적용했을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993F-324E-4F50-888C-FAA47D136EE2}"/>
              </a:ext>
            </a:extLst>
          </p:cNvPr>
          <p:cNvSpPr txBox="1"/>
          <p:nvPr/>
        </p:nvSpPr>
        <p:spPr>
          <a:xfrm>
            <a:off x="7105475" y="633136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PC </a:t>
            </a:r>
            <a:r>
              <a:rPr lang="ko-KR" altLang="en-US" sz="1200">
                <a:solidFill>
                  <a:srgbClr val="0070C0"/>
                </a:solidFill>
              </a:rPr>
              <a:t>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6B068-7778-4200-8F12-1EF698C9023D}"/>
              </a:ext>
            </a:extLst>
          </p:cNvPr>
          <p:cNvSpPr txBox="1"/>
          <p:nvPr/>
        </p:nvSpPr>
        <p:spPr>
          <a:xfrm>
            <a:off x="9699770" y="633136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모바일 화면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E4860B6-3AD6-4009-939B-6B146509527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7697695" y="5805539"/>
            <a:ext cx="300048" cy="751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EFFE68E-1E62-4C9E-B6B6-A253226C80C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10557002" y="5637308"/>
            <a:ext cx="341127" cy="1046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B3918C-FBBD-4F06-902A-D550088EEC7F}"/>
              </a:ext>
            </a:extLst>
          </p:cNvPr>
          <p:cNvCxnSpPr/>
          <p:nvPr/>
        </p:nvCxnSpPr>
        <p:spPr>
          <a:xfrm flipV="1">
            <a:off x="1568373" y="4647501"/>
            <a:ext cx="0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AD71348-2642-4274-8FFC-5DC8402271E4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4419308" y="4713290"/>
            <a:ext cx="1" cy="4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9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형식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77BC7-67C0-48BC-8DA2-A89F1C4D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4" y="1707814"/>
            <a:ext cx="3830255" cy="3527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FE41D1-AB65-40D8-B8FF-24426B90062C}"/>
              </a:ext>
            </a:extLst>
          </p:cNvPr>
          <p:cNvSpPr/>
          <p:nvPr/>
        </p:nvSpPr>
        <p:spPr>
          <a:xfrm>
            <a:off x="2000402" y="1741106"/>
            <a:ext cx="1124125" cy="286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8AD1C-83BC-4128-8B6E-624A7D4D2770}"/>
              </a:ext>
            </a:extLst>
          </p:cNvPr>
          <p:cNvSpPr txBox="1"/>
          <p:nvPr/>
        </p:nvSpPr>
        <p:spPr>
          <a:xfrm>
            <a:off x="2762393" y="217263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스타일 규칙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F33121F-06BB-4BCF-9BA8-BD64F9ACE4D8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2562465" y="2027307"/>
            <a:ext cx="199928" cy="27613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121813-0E8F-4955-880A-655C40022B6E}"/>
              </a:ext>
            </a:extLst>
          </p:cNvPr>
          <p:cNvGrpSpPr/>
          <p:nvPr/>
        </p:nvGrpSpPr>
        <p:grpSpPr>
          <a:xfrm>
            <a:off x="686367" y="2940025"/>
            <a:ext cx="4692959" cy="1857375"/>
            <a:chOff x="686367" y="2940025"/>
            <a:chExt cx="4692959" cy="18573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3B1B4F-7338-4457-906D-DE9D0D6C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8501" y="2940025"/>
              <a:ext cx="2790825" cy="18573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BBE7A3-8BA5-4445-A11B-F60AA234DE5B}"/>
                </a:ext>
              </a:extLst>
            </p:cNvPr>
            <p:cNvSpPr txBox="1"/>
            <p:nvPr/>
          </p:nvSpPr>
          <p:spPr>
            <a:xfrm>
              <a:off x="686367" y="3550729"/>
              <a:ext cx="1733167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텍스트 단락</a:t>
              </a:r>
              <a:r>
                <a:rPr lang="ko-KR" altLang="en-US" sz="1200"/>
                <a:t>의 </a:t>
              </a:r>
              <a:endParaRPr lang="en-US" altLang="ko-KR" sz="1200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글자를</a:t>
              </a:r>
              <a:r>
                <a:rPr lang="ko-KR" altLang="en-US" sz="1200"/>
                <a:t> </a:t>
              </a:r>
              <a:r>
                <a:rPr lang="ko-KR" altLang="en-US" sz="1200" b="1"/>
                <a:t>가운데로 정렬 </a:t>
              </a:r>
              <a:endParaRPr lang="en-US" altLang="ko-KR" sz="1200" b="1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글자색을</a:t>
              </a:r>
              <a:r>
                <a:rPr lang="ko-KR" altLang="en-US" sz="1200"/>
                <a:t> </a:t>
              </a:r>
              <a:r>
                <a:rPr lang="ko-KR" altLang="en-US" sz="1200" b="1"/>
                <a:t>파랑</a:t>
              </a:r>
              <a:r>
                <a:rPr lang="ko-KR" altLang="en-US" sz="1200"/>
                <a:t>으로 </a:t>
              </a:r>
              <a:r>
                <a:rPr lang="en-US" altLang="ko-KR" sz="1200"/>
                <a:t/>
              </a:r>
              <a:br>
                <a:rPr lang="en-US" altLang="ko-KR" sz="1200"/>
              </a:br>
              <a:r>
                <a:rPr lang="ko-KR" altLang="en-US" sz="1200"/>
                <a:t>지정하고</a:t>
              </a:r>
              <a:r>
                <a:rPr lang="en-US" altLang="ko-KR" sz="1200"/>
                <a:t> </a:t>
              </a:r>
              <a:r>
                <a:rPr lang="ko-KR" altLang="en-US" sz="1200"/>
                <a:t>싶다면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FC815A-C990-4B5F-9614-3476DE487E52}"/>
                </a:ext>
              </a:extLst>
            </p:cNvPr>
            <p:cNvCxnSpPr/>
            <p:nvPr/>
          </p:nvCxnSpPr>
          <p:spPr>
            <a:xfrm>
              <a:off x="2419534" y="3769509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3AEDEA4-B43E-4BC9-BC25-FE741D3ED2DA}"/>
                </a:ext>
              </a:extLst>
            </p:cNvPr>
            <p:cNvCxnSpPr/>
            <p:nvPr/>
          </p:nvCxnSpPr>
          <p:spPr>
            <a:xfrm>
              <a:off x="2419533" y="4268142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F21DDDE-A959-4805-A03E-E54CC0D7521D}"/>
                </a:ext>
              </a:extLst>
            </p:cNvPr>
            <p:cNvCxnSpPr/>
            <p:nvPr/>
          </p:nvCxnSpPr>
          <p:spPr>
            <a:xfrm>
              <a:off x="2413716" y="4046297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36F6D8-E03C-40C7-88A8-7C780E82B844}"/>
              </a:ext>
            </a:extLst>
          </p:cNvPr>
          <p:cNvSpPr txBox="1"/>
          <p:nvPr/>
        </p:nvSpPr>
        <p:spPr>
          <a:xfrm>
            <a:off x="6410034" y="1152293"/>
            <a:ext cx="5247399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스타일 규칙 작성 방법</a:t>
            </a:r>
            <a:endParaRPr lang="en-US" altLang="ko-KR" sz="1400" b="1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중괄호</a:t>
            </a:r>
            <a:r>
              <a:rPr lang="en-US" altLang="ko-KR" sz="1200"/>
              <a:t>( { </a:t>
            </a:r>
            <a:r>
              <a:rPr lang="ko-KR" altLang="en-US" sz="1200"/>
              <a:t> </a:t>
            </a:r>
            <a:r>
              <a:rPr lang="en-US" altLang="ko-KR" sz="1200"/>
              <a:t>} ) </a:t>
            </a:r>
            <a:r>
              <a:rPr lang="ko-KR" altLang="en-US" sz="1200"/>
              <a:t>사이에 스타일 규칙 나열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규칙이 여러 개일 경우 세미콜론</a:t>
            </a:r>
            <a:r>
              <a:rPr lang="en-US" altLang="ko-KR" sz="1200"/>
              <a:t>(;)</a:t>
            </a:r>
            <a:r>
              <a:rPr lang="ko-KR" altLang="en-US" sz="1200"/>
              <a:t>으로 구분</a:t>
            </a:r>
            <a:endParaRPr lang="en-US" altLang="ko-KR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E661BC-2E0D-46FF-9E0D-0CF80E86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7" y="2603829"/>
            <a:ext cx="2789128" cy="20156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202A4-C843-4134-91B2-983B03D87CF1}"/>
              </a:ext>
            </a:extLst>
          </p:cNvPr>
          <p:cNvSpPr txBox="1"/>
          <p:nvPr/>
        </p:nvSpPr>
        <p:spPr>
          <a:xfrm>
            <a:off x="6524945" y="4814028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스타일 주석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14D84-C85F-46A2-B13D-6352C5EC3FF4}"/>
              </a:ext>
            </a:extLst>
          </p:cNvPr>
          <p:cNvSpPr txBox="1"/>
          <p:nvPr/>
        </p:nvSpPr>
        <p:spPr>
          <a:xfrm>
            <a:off x="6524945" y="5316394"/>
            <a:ext cx="41751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/*</a:t>
            </a:r>
            <a:r>
              <a:rPr lang="ko-KR" altLang="en-US" sz="1200"/>
              <a:t>와 *</a:t>
            </a:r>
            <a:r>
              <a:rPr lang="en-US" altLang="ko-KR" sz="1200"/>
              <a:t>/ </a:t>
            </a:r>
            <a:r>
              <a:rPr lang="ko-KR" altLang="en-US" sz="1200"/>
              <a:t>사이에 주석 내용 입력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07636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시트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25E7026-1E88-4811-B22C-B150CE51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1" y="1604201"/>
            <a:ext cx="4943044" cy="2015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8A6CE-F612-4EC8-A5D6-F005E21F9D3E}"/>
              </a:ext>
            </a:extLst>
          </p:cNvPr>
          <p:cNvSpPr txBox="1"/>
          <p:nvPr/>
        </p:nvSpPr>
        <p:spPr>
          <a:xfrm>
            <a:off x="6532491" y="126564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</a:t>
            </a:r>
            <a:r>
              <a:rPr lang="en-US" altLang="ko-KR" sz="1600" b="1"/>
              <a:t> </a:t>
            </a:r>
            <a:r>
              <a:rPr lang="ko-KR" altLang="en-US" sz="1600" b="1"/>
              <a:t>스타일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75AB3-AA08-4236-9BFB-6F794CDA881D}"/>
              </a:ext>
            </a:extLst>
          </p:cNvPr>
          <p:cNvSpPr txBox="1"/>
          <p:nvPr/>
        </p:nvSpPr>
        <p:spPr>
          <a:xfrm>
            <a:off x="6633159" y="1741106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 시트를 사용하지 않고 스타일을 적용할 대상에 직접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스타일을 적용하고 싶은 태그에 </a:t>
            </a:r>
            <a:r>
              <a:rPr lang="en-US" altLang="ko-KR" sz="1200"/>
              <a:t>style </a:t>
            </a:r>
            <a:r>
              <a:rPr lang="ko-KR" altLang="en-US" sz="1200"/>
              <a:t>속성을 사용해 </a:t>
            </a:r>
            <a:r>
              <a:rPr lang="en-US" altLang="ko-KR" sz="1200" b="1">
                <a:solidFill>
                  <a:srgbClr val="0070C0"/>
                </a:solidFill>
              </a:rPr>
              <a:t>style=“</a:t>
            </a:r>
            <a:r>
              <a:rPr lang="ko-KR" altLang="en-US" sz="1200" b="1">
                <a:solidFill>
                  <a:srgbClr val="0070C0"/>
                </a:solidFill>
              </a:rPr>
              <a:t>속성</a:t>
            </a:r>
            <a:r>
              <a:rPr lang="en-US" altLang="ko-KR" sz="1200" b="1">
                <a:solidFill>
                  <a:srgbClr val="0070C0"/>
                </a:solidFill>
              </a:rPr>
              <a:t>: </a:t>
            </a:r>
            <a:r>
              <a:rPr lang="ko-KR" altLang="en-US" sz="1200" b="1">
                <a:solidFill>
                  <a:srgbClr val="0070C0"/>
                </a:solidFill>
              </a:rPr>
              <a:t>속성 값</a:t>
            </a:r>
            <a:r>
              <a:rPr lang="en-US" altLang="ko-KR" sz="1200" b="1">
                <a:solidFill>
                  <a:srgbClr val="0070C0"/>
                </a:solidFill>
              </a:rPr>
              <a:t>;” </a:t>
            </a:r>
            <a:r>
              <a:rPr lang="ko-KR" altLang="en-US" sz="1200"/>
              <a:t>형태로 스타일 적용</a:t>
            </a:r>
            <a:endParaRPr lang="en-US" alt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26F01-351B-412C-BCE3-A4011921F57D}"/>
              </a:ext>
            </a:extLst>
          </p:cNvPr>
          <p:cNvSpPr txBox="1"/>
          <p:nvPr/>
        </p:nvSpPr>
        <p:spPr>
          <a:xfrm>
            <a:off x="576481" y="404197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브라우저 기본 스타일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A5F57-39B0-4FB5-9B95-AD08FD9841CB}"/>
              </a:ext>
            </a:extLst>
          </p:cNvPr>
          <p:cNvSpPr txBox="1"/>
          <p:nvPr/>
        </p:nvSpPr>
        <p:spPr>
          <a:xfrm>
            <a:off x="677149" y="4517430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브라우저에서 기본으로 적용하는 스타일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문서에서 아무 스타일도 적용하지 않고 </a:t>
            </a:r>
            <a:r>
              <a:rPr lang="en-US" altLang="ko-KR" sz="1200"/>
              <a:t>HTML</a:t>
            </a:r>
            <a:r>
              <a:rPr lang="ko-KR" altLang="en-US" sz="1200"/>
              <a:t>만 사용해도 그 기능에 따라 크기에 맞게 보여줌</a:t>
            </a:r>
            <a:endParaRPr lang="en-US" altLang="ko-KR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AE935-A690-48DD-AF67-BC4C57C8DCA0}"/>
              </a:ext>
            </a:extLst>
          </p:cNvPr>
          <p:cNvSpPr txBox="1"/>
          <p:nvPr/>
        </p:nvSpPr>
        <p:spPr>
          <a:xfrm>
            <a:off x="6532491" y="286811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내부 스타일 시트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FA943-9C95-4B93-85AD-C2DC0D3C9F58}"/>
              </a:ext>
            </a:extLst>
          </p:cNvPr>
          <p:cNvSpPr txBox="1"/>
          <p:nvPr/>
        </p:nvSpPr>
        <p:spPr>
          <a:xfrm>
            <a:off x="6633159" y="3343569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안에서 사용할 스타일을 문서 안에 정리한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모든 스타일 정보는 </a:t>
            </a:r>
            <a:r>
              <a:rPr lang="en-US" altLang="ko-KR" sz="1200"/>
              <a:t>&lt;head&gt; </a:t>
            </a:r>
            <a:r>
              <a:rPr lang="ko-KR" altLang="en-US" sz="1200"/>
              <a:t>태그와 </a:t>
            </a:r>
            <a:r>
              <a:rPr lang="en-US" altLang="ko-KR" sz="1200"/>
              <a:t>&lt;/head&gt; </a:t>
            </a:r>
            <a:r>
              <a:rPr lang="ko-KR" altLang="en-US" sz="1200"/>
              <a:t>태그 안에서 정의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태그와 </a:t>
            </a:r>
            <a:r>
              <a:rPr lang="en-US" altLang="ko-KR" sz="1200"/>
              <a:t>&lt;/style&gt; </a:t>
            </a:r>
            <a:r>
              <a:rPr lang="ko-KR" altLang="en-US" sz="1200"/>
              <a:t>태그 사이에 작성</a:t>
            </a:r>
            <a:endParaRPr lang="en-US" altLang="ko-K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DF2E4-9374-467F-84D9-4EA1D1EEFF1E}"/>
              </a:ext>
            </a:extLst>
          </p:cNvPr>
          <p:cNvSpPr txBox="1"/>
          <p:nvPr/>
        </p:nvSpPr>
        <p:spPr>
          <a:xfrm>
            <a:off x="6532491" y="4596242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스타일 시트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4DAB4-F0CB-404F-954B-92282F327513}"/>
              </a:ext>
            </a:extLst>
          </p:cNvPr>
          <p:cNvSpPr txBox="1"/>
          <p:nvPr/>
        </p:nvSpPr>
        <p:spPr>
          <a:xfrm>
            <a:off x="6633159" y="5071701"/>
            <a:ext cx="520228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웹 문서에서 사용할 스타일을 별도 파일로 저장해 놓고 필요할 때마다 파일에서 가져와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 없이 </a:t>
            </a:r>
            <a:r>
              <a:rPr lang="en-US" altLang="ko-KR" sz="1200"/>
              <a:t>&lt;link&gt; </a:t>
            </a:r>
            <a:r>
              <a:rPr lang="ko-KR" altLang="en-US" sz="1200"/>
              <a:t>태그만 사용해 미리 만들어 놓은 외부 스타일 시트 파일 연결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11428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전체 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51927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브라우저의 기본 스타일을 초기화할 때 자주 사용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3AE90-06C5-44E8-BB34-A16E1E0B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9" y="2305347"/>
            <a:ext cx="1954724" cy="286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타입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54864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문서에서 특정 태그를 사용한 모든 요소에 스타일이 적용됨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5B93F-9300-447C-A8CA-939DF488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24" y="2034313"/>
            <a:ext cx="1887524" cy="29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97A1B8-D5AF-4A36-BE02-35AD141A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3" y="2936351"/>
            <a:ext cx="3091965" cy="2038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E9AA-F1C1-4DD5-8CC4-AFEEFC7A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3" y="5178090"/>
            <a:ext cx="3246496" cy="1161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2EA37-F600-463E-8668-49C1E7960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51" y="2848887"/>
            <a:ext cx="1731440" cy="1417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F33D8E-FF85-4922-BA7F-AF58F943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46" y="4449631"/>
            <a:ext cx="4848397" cy="16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5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class </a:t>
            </a:r>
            <a:r>
              <a:rPr lang="ko-KR" altLang="en-US" sz="1600" b="1"/>
              <a:t>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4933885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마침표</a:t>
            </a:r>
            <a:r>
              <a:rPr lang="en-US" altLang="ko-KR" sz="1200">
                <a:latin typeface="+mn-ea"/>
              </a:rPr>
              <a:t>(.) </a:t>
            </a:r>
            <a:r>
              <a:rPr lang="ko-KR" altLang="en-US" sz="1200">
                <a:latin typeface="+mn-ea"/>
              </a:rPr>
              <a:t>다음에 클래스 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여러 번 반복할 스타일이라면 클래스 선택자로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id</a:t>
            </a:r>
            <a:r>
              <a:rPr lang="ko-KR" altLang="en-US" sz="1600" b="1"/>
              <a:t>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485442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파운드</a:t>
            </a:r>
            <a:r>
              <a:rPr lang="en-US" altLang="ko-KR" sz="1200">
                <a:latin typeface="+mn-ea"/>
              </a:rPr>
              <a:t>(#) </a:t>
            </a:r>
            <a:r>
              <a:rPr lang="ko-KR" altLang="en-US" sz="1200">
                <a:latin typeface="+mn-ea"/>
              </a:rPr>
              <a:t>다음에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한번만 사용한다면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선택자로 정의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5AD12-0416-4699-AE4F-77F269ED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" y="2517729"/>
            <a:ext cx="2299502" cy="27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E352A-7808-4D0C-94AE-8C8443CF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9" y="2998393"/>
            <a:ext cx="4570570" cy="360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AE1B5C-B8A4-4DC0-BE54-4E1520AF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38" y="5640976"/>
            <a:ext cx="2996084" cy="981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85EDDC-9622-40C1-B791-E325E903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72" y="2554120"/>
            <a:ext cx="1994820" cy="2621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72A758-31FF-4383-BC78-E7E51B5E2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11"/>
          <a:stretch/>
        </p:blipFill>
        <p:spPr>
          <a:xfrm>
            <a:off x="6507884" y="3016030"/>
            <a:ext cx="4682718" cy="23795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4AF665-D3A5-4D3E-937E-9E611B9B1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9" y="5232720"/>
            <a:ext cx="3595688" cy="14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그룹</a:t>
            </a:r>
            <a:r>
              <a:rPr lang="en-US" altLang="ko-KR" sz="1600" b="1"/>
              <a:t> </a:t>
            </a:r>
            <a:r>
              <a:rPr lang="ko-KR" altLang="en-US" sz="1600" b="1"/>
              <a:t>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50333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스타일을 사용하는 선택자를 한꺼번에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여러 선택자를 나열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CC067-A399-4676-A3EB-D004D946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4" y="2533770"/>
            <a:ext cx="2552350" cy="263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6C272-58A6-459E-A501-67A21ED1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4" y="3050582"/>
            <a:ext cx="2444035" cy="1413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60856-775F-4595-91EC-34A0AB683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40" y="3050582"/>
            <a:ext cx="4715050" cy="12573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C779F06-EE19-4827-BD83-D5A2F55BCE52}"/>
              </a:ext>
            </a:extLst>
          </p:cNvPr>
          <p:cNvSpPr/>
          <p:nvPr/>
        </p:nvSpPr>
        <p:spPr>
          <a:xfrm>
            <a:off x="3674530" y="3495900"/>
            <a:ext cx="511729" cy="3667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8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39" y="1134471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캐스케이딩의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AC8D3-BC2C-4B56-A420-BFD0EAF9BCAC}"/>
              </a:ext>
            </a:extLst>
          </p:cNvPr>
          <p:cNvSpPr/>
          <p:nvPr/>
        </p:nvSpPr>
        <p:spPr>
          <a:xfrm>
            <a:off x="662730" y="1766524"/>
            <a:ext cx="1064563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캐스캐이딩</a:t>
            </a:r>
            <a:r>
              <a:rPr lang="en-US" altLang="ko-KR" sz="1200">
                <a:latin typeface="+mn-ea"/>
              </a:rPr>
              <a:t>(Cascading) : </a:t>
            </a:r>
            <a:r>
              <a:rPr lang="ko-KR" altLang="en-US" sz="1200">
                <a:latin typeface="+mn-ea"/>
              </a:rPr>
              <a:t> ‘위에서 아래로 흐른다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는 뜻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즉 계단식으로 적용된다는 의미로 사용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선택자에 여러 스타일이 적용될 때 스타일 충돌을 막기 위해 우선순위에 따라 적용할 스타일을 결정함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BAC3A-3F62-404B-B220-B4BA68526575}"/>
              </a:ext>
            </a:extLst>
          </p:cNvPr>
          <p:cNvSpPr txBox="1"/>
          <p:nvPr/>
        </p:nvSpPr>
        <p:spPr>
          <a:xfrm>
            <a:off x="472439" y="3013018"/>
            <a:ext cx="500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충돌을 막는</a:t>
            </a:r>
            <a:r>
              <a:rPr lang="en-US" altLang="ko-KR" sz="1600" b="1"/>
              <a:t>(</a:t>
            </a:r>
            <a:r>
              <a:rPr lang="ko-KR" altLang="en-US" sz="1600" b="1"/>
              <a:t>캐스캐이딩</a:t>
            </a:r>
            <a:r>
              <a:rPr lang="en-US" altLang="ko-KR" sz="1600" b="1"/>
              <a:t>)</a:t>
            </a:r>
            <a:r>
              <a:rPr lang="ko-KR" altLang="en-US" sz="1600" b="1"/>
              <a:t>의 원칙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D0BEF-C7B5-4A0A-AFE4-80AB6C0F7CFE}"/>
              </a:ext>
            </a:extLst>
          </p:cNvPr>
          <p:cNvSpPr/>
          <p:nvPr/>
        </p:nvSpPr>
        <p:spPr>
          <a:xfrm>
            <a:off x="662730" y="3641892"/>
            <a:ext cx="9915787" cy="77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①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우선순위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스타일 규칙의 중요도와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적용 범위에 따라 우선순위가 결정되고 그 우선순위에 따라 위에서 아래로 스타일 적용</a:t>
            </a:r>
            <a:endParaRPr lang="en-US" altLang="ko-KR" sz="1200">
              <a:solidFill>
                <a:srgbClr val="211D1E"/>
              </a:solidFill>
              <a:latin typeface="TDc_SSiGothic 120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②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상속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태그들의 포함 관계에 따라 부모 요소의 스타일을 자식 요소로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위에서 아래로 전달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52F4BF-D89D-4AB2-8AA4-0D72A63C8B75}"/>
              </a:ext>
            </a:extLst>
          </p:cNvPr>
          <p:cNvSpPr/>
          <p:nvPr/>
        </p:nvSpPr>
        <p:spPr>
          <a:xfrm>
            <a:off x="662730" y="4571489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※ 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스타일 시트에서 ‘캐스캐이딩’은 가장 기본적인 개념이기 때문에 일반적으로 ‘스타일 시트’는 ‘캐스캐이딩 스타일 시트</a:t>
            </a:r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(CSS)’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와 같은 의미로 사용됨</a:t>
            </a:r>
            <a:endParaRPr lang="ko-KR" alt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E551-64CF-4116-A435-F366A2BF3097}"/>
              </a:ext>
            </a:extLst>
          </p:cNvPr>
          <p:cNvSpPr txBox="1"/>
          <p:nvPr/>
        </p:nvSpPr>
        <p:spPr>
          <a:xfrm>
            <a:off x="694642" y="1954885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얼마나 중요한가에 따라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E161A9-AB82-48F4-819B-298341BEDF46}"/>
              </a:ext>
            </a:extLst>
          </p:cNvPr>
          <p:cNvSpPr/>
          <p:nvPr/>
        </p:nvSpPr>
        <p:spPr>
          <a:xfrm>
            <a:off x="796954" y="2745966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사용자 스타일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D14961-6AF7-425D-8E4B-F42E44231ACD}"/>
              </a:ext>
            </a:extLst>
          </p:cNvPr>
          <p:cNvSpPr/>
          <p:nvPr/>
        </p:nvSpPr>
        <p:spPr>
          <a:xfrm>
            <a:off x="796955" y="3411161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제작자 스타일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C42E9-E651-43EF-888A-AF81982A514C}"/>
              </a:ext>
            </a:extLst>
          </p:cNvPr>
          <p:cNvSpPr/>
          <p:nvPr/>
        </p:nvSpPr>
        <p:spPr>
          <a:xfrm>
            <a:off x="755009" y="4044257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브라우저 스타일</a:t>
            </a:r>
          </a:p>
        </p:txBody>
      </p:sp>
      <p:sp>
        <p:nvSpPr>
          <p:cNvPr id="21" name="아래쪽 화살표 46">
            <a:extLst>
              <a:ext uri="{FF2B5EF4-FFF2-40B4-BE49-F238E27FC236}">
                <a16:creationId xmlns:a16="http://schemas.microsoft.com/office/drawing/2014/main" id="{2B937DCD-84A8-45C0-A586-3299EC70598E}"/>
              </a:ext>
            </a:extLst>
          </p:cNvPr>
          <p:cNvSpPr/>
          <p:nvPr/>
        </p:nvSpPr>
        <p:spPr>
          <a:xfrm>
            <a:off x="1629451" y="314560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48">
            <a:extLst>
              <a:ext uri="{FF2B5EF4-FFF2-40B4-BE49-F238E27FC236}">
                <a16:creationId xmlns:a16="http://schemas.microsoft.com/office/drawing/2014/main" id="{572ED603-27E7-4B47-92BD-457D4BE7BF8D}"/>
              </a:ext>
            </a:extLst>
          </p:cNvPr>
          <p:cNvSpPr/>
          <p:nvPr/>
        </p:nvSpPr>
        <p:spPr>
          <a:xfrm>
            <a:off x="1607596" y="380107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57B7C6-586C-437E-9C10-C64225007086}"/>
              </a:ext>
            </a:extLst>
          </p:cNvPr>
          <p:cNvGrpSpPr/>
          <p:nvPr/>
        </p:nvGrpSpPr>
        <p:grpSpPr>
          <a:xfrm>
            <a:off x="1088979" y="2188452"/>
            <a:ext cx="3351405" cy="805054"/>
            <a:chOff x="1098958" y="1811741"/>
            <a:chExt cx="4222510" cy="8050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D79F-5EA8-4EE1-BB37-E220C2C20EA8}"/>
                </a:ext>
              </a:extLst>
            </p:cNvPr>
            <p:cNvSpPr txBox="1"/>
            <p:nvPr/>
          </p:nvSpPr>
          <p:spPr>
            <a:xfrm>
              <a:off x="3069666" y="1811741"/>
              <a:ext cx="22518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시스템에서 만든 스타일</a:t>
              </a:r>
              <a:r>
                <a:rPr lang="en-US" altLang="ko-KR" sz="1100">
                  <a:solidFill>
                    <a:schemeClr val="accent2"/>
                  </a:solidFill>
                </a:rPr>
                <a:t>. </a:t>
              </a:r>
              <a:r>
                <a:rPr lang="ko-KR" altLang="en-US" sz="1100">
                  <a:solidFill>
                    <a:schemeClr val="accent2"/>
                  </a:solidFill>
                </a:rPr>
                <a:t>사용자가 제어할 수 없음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B6AF05-AF5C-457F-83A2-F1554FB8314E}"/>
                </a:ext>
              </a:extLst>
            </p:cNvPr>
            <p:cNvSpPr/>
            <p:nvPr/>
          </p:nvSpPr>
          <p:spPr>
            <a:xfrm>
              <a:off x="1098958" y="2424059"/>
              <a:ext cx="1492300" cy="19273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구부러진 연결선 52">
              <a:extLst>
                <a:ext uri="{FF2B5EF4-FFF2-40B4-BE49-F238E27FC236}">
                  <a16:creationId xmlns:a16="http://schemas.microsoft.com/office/drawing/2014/main" id="{BDFE7ABB-EF92-4178-B115-1A8CBE007252}"/>
                </a:ext>
              </a:extLst>
            </p:cNvPr>
            <p:cNvCxnSpPr>
              <a:cxnSpLocks/>
              <a:stCxn id="25" idx="1"/>
              <a:endCxn id="26" idx="0"/>
            </p:cNvCxnSpPr>
            <p:nvPr/>
          </p:nvCxnSpPr>
          <p:spPr>
            <a:xfrm rot="10800000" flipV="1">
              <a:off x="1845109" y="2027185"/>
              <a:ext cx="1224558" cy="396874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33496F-FC51-4E54-BCDA-64C4377216AC}"/>
              </a:ext>
            </a:extLst>
          </p:cNvPr>
          <p:cNvGrpSpPr/>
          <p:nvPr/>
        </p:nvGrpSpPr>
        <p:grpSpPr>
          <a:xfrm>
            <a:off x="1225755" y="3009972"/>
            <a:ext cx="3202554" cy="645445"/>
            <a:chOff x="1088979" y="3017886"/>
            <a:chExt cx="4221646" cy="6454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2A9BC3A-E5C8-4D8D-83C2-FFF62AF59D87}"/>
                </a:ext>
              </a:extLst>
            </p:cNvPr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BCF2E9-3EC6-4B26-A1FF-86AC38C9E99A}"/>
                </a:ext>
              </a:extLst>
            </p:cNvPr>
            <p:cNvSpPr txBox="1"/>
            <p:nvPr/>
          </p:nvSpPr>
          <p:spPr>
            <a:xfrm>
              <a:off x="3331158" y="3017886"/>
              <a:ext cx="197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00B050"/>
                  </a:solidFill>
                </a:rPr>
                <a:t>웹 사이트를 만들 때 제작자가 만든 스타일</a:t>
              </a:r>
            </a:p>
          </p:txBody>
        </p:sp>
        <p:cxnSp>
          <p:nvCxnSpPr>
            <p:cNvPr id="31" name="구부러진 연결선 57">
              <a:extLst>
                <a:ext uri="{FF2B5EF4-FFF2-40B4-BE49-F238E27FC236}">
                  <a16:creationId xmlns:a16="http://schemas.microsoft.com/office/drawing/2014/main" id="{BC8696BC-53FA-4DA7-A1DE-9A9615BF43D9}"/>
                </a:ext>
              </a:extLst>
            </p:cNvPr>
            <p:cNvCxnSpPr>
              <a:cxnSpLocks/>
              <a:stCxn id="30" idx="1"/>
              <a:endCxn id="29" idx="0"/>
            </p:cNvCxnSpPr>
            <p:nvPr/>
          </p:nvCxnSpPr>
          <p:spPr>
            <a:xfrm rot="10800000" flipV="1">
              <a:off x="1748309" y="3233330"/>
              <a:ext cx="1582849" cy="247810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C94868-6894-47C0-9578-7729BCCDD1E9}"/>
              </a:ext>
            </a:extLst>
          </p:cNvPr>
          <p:cNvGrpSpPr/>
          <p:nvPr/>
        </p:nvGrpSpPr>
        <p:grpSpPr>
          <a:xfrm>
            <a:off x="993145" y="3782647"/>
            <a:ext cx="3584013" cy="526005"/>
            <a:chOff x="1195917" y="4200705"/>
            <a:chExt cx="3584013" cy="52600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734072-1281-4A75-8156-874AB6A6FFFF}"/>
                </a:ext>
              </a:extLst>
            </p:cNvPr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8A12F-A79D-4900-9054-3291F91BAFA5}"/>
                </a:ext>
              </a:extLst>
            </p:cNvPr>
            <p:cNvSpPr txBox="1"/>
            <p:nvPr/>
          </p:nvSpPr>
          <p:spPr>
            <a:xfrm>
              <a:off x="2992676" y="4200705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7030A0"/>
                  </a:solidFill>
                </a:rPr>
                <a:t>브라우저의 기본 스타일</a:t>
              </a:r>
            </a:p>
          </p:txBody>
        </p:sp>
        <p:cxnSp>
          <p:nvCxnSpPr>
            <p:cNvPr id="35" name="구부러진 연결선 66">
              <a:extLst>
                <a:ext uri="{FF2B5EF4-FFF2-40B4-BE49-F238E27FC236}">
                  <a16:creationId xmlns:a16="http://schemas.microsoft.com/office/drawing/2014/main" id="{0A4074B9-00D9-4D52-A1ED-5C2256C3D5E5}"/>
                </a:ext>
              </a:extLst>
            </p:cNvPr>
            <p:cNvCxnSpPr>
              <a:stCxn id="34" idx="1"/>
              <a:endCxn id="33" idx="0"/>
            </p:cNvCxnSpPr>
            <p:nvPr/>
          </p:nvCxnSpPr>
          <p:spPr>
            <a:xfrm rot="10800000" flipV="1">
              <a:off x="1945496" y="4331510"/>
              <a:ext cx="1047180" cy="209270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51C851-FE46-4ADB-88E7-27AA99ABC818}"/>
              </a:ext>
            </a:extLst>
          </p:cNvPr>
          <p:cNvSpPr txBox="1"/>
          <p:nvPr/>
        </p:nvSpPr>
        <p:spPr>
          <a:xfrm>
            <a:off x="5079213" y="1949404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2. </a:t>
            </a:r>
            <a:r>
              <a:rPr lang="ko-KR" altLang="en-US" sz="1400" b="1"/>
              <a:t>얼마나 한정지을 수 있는가에 따라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27C290-7E35-4503-BCF0-93C7243D6B9D}"/>
              </a:ext>
            </a:extLst>
          </p:cNvPr>
          <p:cNvSpPr/>
          <p:nvPr/>
        </p:nvSpPr>
        <p:spPr>
          <a:xfrm>
            <a:off x="5272481" y="3070747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인라인 스타일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6D866A-5001-4EA9-8785-3475B110C4B5}"/>
              </a:ext>
            </a:extLst>
          </p:cNvPr>
          <p:cNvSpPr/>
          <p:nvPr/>
        </p:nvSpPr>
        <p:spPr>
          <a:xfrm>
            <a:off x="5272481" y="3694993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id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1713B-3286-4DEC-85A7-3DE8A6029B87}"/>
              </a:ext>
            </a:extLst>
          </p:cNvPr>
          <p:cNvSpPr/>
          <p:nvPr/>
        </p:nvSpPr>
        <p:spPr>
          <a:xfrm>
            <a:off x="5272481" y="4319239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클래스</a:t>
            </a:r>
            <a:r>
              <a:rPr lang="en-US" altLang="ko-KR" sz="11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1346AA-7397-4490-8487-49F2A2A8D0B2}"/>
              </a:ext>
            </a:extLst>
          </p:cNvPr>
          <p:cNvSpPr/>
          <p:nvPr/>
        </p:nvSpPr>
        <p:spPr>
          <a:xfrm>
            <a:off x="5272481" y="4943484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타입 스타일</a:t>
            </a:r>
          </a:p>
        </p:txBody>
      </p:sp>
      <p:sp>
        <p:nvSpPr>
          <p:cNvPr id="43" name="아래쪽 화살표 45">
            <a:extLst>
              <a:ext uri="{FF2B5EF4-FFF2-40B4-BE49-F238E27FC236}">
                <a16:creationId xmlns:a16="http://schemas.microsoft.com/office/drawing/2014/main" id="{B2E837FF-3D2F-4699-9CB0-D39EA3C9AEA9}"/>
              </a:ext>
            </a:extLst>
          </p:cNvPr>
          <p:cNvSpPr/>
          <p:nvPr/>
        </p:nvSpPr>
        <p:spPr>
          <a:xfrm>
            <a:off x="5926823" y="344448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6">
            <a:extLst>
              <a:ext uri="{FF2B5EF4-FFF2-40B4-BE49-F238E27FC236}">
                <a16:creationId xmlns:a16="http://schemas.microsoft.com/office/drawing/2014/main" id="{483D7D1B-948A-417B-807A-C57300900BC4}"/>
              </a:ext>
            </a:extLst>
          </p:cNvPr>
          <p:cNvSpPr/>
          <p:nvPr/>
        </p:nvSpPr>
        <p:spPr>
          <a:xfrm>
            <a:off x="5926823" y="4068726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7">
            <a:extLst>
              <a:ext uri="{FF2B5EF4-FFF2-40B4-BE49-F238E27FC236}">
                <a16:creationId xmlns:a16="http://schemas.microsoft.com/office/drawing/2014/main" id="{15343448-13CE-4125-B882-2E8D1F6C1E34}"/>
              </a:ext>
            </a:extLst>
          </p:cNvPr>
          <p:cNvSpPr/>
          <p:nvPr/>
        </p:nvSpPr>
        <p:spPr>
          <a:xfrm>
            <a:off x="5926823" y="4692972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8ABB5C-EA64-4AC4-A5C7-534CEB39CBE6}"/>
              </a:ext>
            </a:extLst>
          </p:cNvPr>
          <p:cNvSpPr txBox="1"/>
          <p:nvPr/>
        </p:nvSpPr>
        <p:spPr>
          <a:xfrm>
            <a:off x="6940083" y="3070747"/>
            <a:ext cx="242441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해당 태그에만 적용되는 스타일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FB585-7C25-4356-9163-F66E12E4850D}"/>
              </a:ext>
            </a:extLst>
          </p:cNvPr>
          <p:cNvSpPr txBox="1"/>
          <p:nvPr/>
        </p:nvSpPr>
        <p:spPr>
          <a:xfrm>
            <a:off x="6927100" y="3613927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한번만 사용됨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40477-8F4A-4C0B-A0F0-DF4E371AD6CE}"/>
              </a:ext>
            </a:extLst>
          </p:cNvPr>
          <p:cNvSpPr txBox="1"/>
          <p:nvPr/>
        </p:nvSpPr>
        <p:spPr>
          <a:xfrm>
            <a:off x="6940084" y="4203671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여러 번 사용됨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2EA549-38B8-4DD0-9447-96F939586ACC}"/>
              </a:ext>
            </a:extLst>
          </p:cNvPr>
          <p:cNvSpPr txBox="1"/>
          <p:nvPr/>
        </p:nvSpPr>
        <p:spPr>
          <a:xfrm>
            <a:off x="6940085" y="4857905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태그에만 적용되는 스타일</a:t>
            </a:r>
            <a:endParaRPr lang="en-US" altLang="ko-KR" sz="105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문서 안의 같은 태그에 모두 적용됨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538168-BC25-495F-A012-2A65B4C8D576}"/>
              </a:ext>
            </a:extLst>
          </p:cNvPr>
          <p:cNvSpPr txBox="1"/>
          <p:nvPr/>
        </p:nvSpPr>
        <p:spPr>
          <a:xfrm>
            <a:off x="755009" y="5193318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3. </a:t>
            </a:r>
            <a:r>
              <a:rPr lang="ko-KR" altLang="en-US" sz="1400" b="1"/>
              <a:t>소스 순서에 따라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33FF70-045F-4E9B-B06B-8406D39B68D4}"/>
              </a:ext>
            </a:extLst>
          </p:cNvPr>
          <p:cNvSpPr/>
          <p:nvPr/>
        </p:nvSpPr>
        <p:spPr>
          <a:xfrm>
            <a:off x="830510" y="5683014"/>
            <a:ext cx="519278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중요도와 명시도가 같다면 소스 순서에 따라 결정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소스에서 나중에 온 스타일이 먼저 온 스타일을 덮어씀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32B89-97AE-43BF-85A4-9A74D0E2A40B}"/>
              </a:ext>
            </a:extLst>
          </p:cNvPr>
          <p:cNvSpPr/>
          <p:nvPr/>
        </p:nvSpPr>
        <p:spPr>
          <a:xfrm>
            <a:off x="5272481" y="2446501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!important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CA96F8-E7D6-4EE1-9229-81A1FAE2EEDB}"/>
              </a:ext>
            </a:extLst>
          </p:cNvPr>
          <p:cNvSpPr txBox="1"/>
          <p:nvPr/>
        </p:nvSpPr>
        <p:spPr>
          <a:xfrm>
            <a:off x="6940083" y="2446501"/>
            <a:ext cx="26979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어떤 스타일보다 우선 적용되는 스타일</a:t>
            </a:r>
          </a:p>
        </p:txBody>
      </p:sp>
      <p:sp>
        <p:nvSpPr>
          <p:cNvPr id="54" name="아래쪽 화살표 45">
            <a:extLst>
              <a:ext uri="{FF2B5EF4-FFF2-40B4-BE49-F238E27FC236}">
                <a16:creationId xmlns:a16="http://schemas.microsoft.com/office/drawing/2014/main" id="{67D699E7-256A-448E-9DF4-FC4D253026B8}"/>
              </a:ext>
            </a:extLst>
          </p:cNvPr>
          <p:cNvSpPr/>
          <p:nvPr/>
        </p:nvSpPr>
        <p:spPr>
          <a:xfrm>
            <a:off x="5926823" y="2820234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13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74725C-EF56-4093-928E-C325230081E3}"/>
              </a:ext>
            </a:extLst>
          </p:cNvPr>
          <p:cNvSpPr/>
          <p:nvPr/>
        </p:nvSpPr>
        <p:spPr>
          <a:xfrm>
            <a:off x="472439" y="1831913"/>
            <a:ext cx="970606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상속을 이용하면 스타일 시트를 효과적으로 만들 수 있다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주의할 것은 스타일의 모든 속성이 부모 요소에서 자식 요소로 상속되는 것은 아니라는 점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글자 색은 상속되지만 배경 색은 상속되지 않음</a:t>
            </a:r>
            <a:r>
              <a:rPr lang="en-US" altLang="ko-KR" sz="12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8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EA68-545F-467D-9A58-52C167155874}"/>
              </a:ext>
            </a:extLst>
          </p:cNvPr>
          <p:cNvSpPr txBox="1"/>
          <p:nvPr/>
        </p:nvSpPr>
        <p:spPr>
          <a:xfrm>
            <a:off x="533075" y="889980"/>
            <a:ext cx="5071021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 </a:t>
            </a:r>
            <a:r>
              <a:rPr lang="ko-KR" altLang="en-US" sz="1600" b="1">
                <a:highlight>
                  <a:srgbClr val="C0C0C0"/>
                </a:highlight>
                <a:latin typeface="YoonV YoonGothic100Std_OTF"/>
              </a:rPr>
              <a:t>또는 </a:t>
            </a: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</a:t>
            </a:r>
            <a:endParaRPr lang="ko-KR" altLang="en-US" sz="1600" b="1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CF8A4-C734-476D-8D50-CFB58B350588}"/>
              </a:ext>
            </a:extLst>
          </p:cNvPr>
          <p:cNvSpPr txBox="1"/>
          <p:nvPr/>
        </p:nvSpPr>
        <p:spPr>
          <a:xfrm>
            <a:off x="633743" y="1502919"/>
            <a:ext cx="9030553" cy="38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웹 브라우저에게 ‘이제부터 처리할 문서는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문서라고 알려주는 것</a:t>
            </a:r>
            <a:endParaRPr lang="en-US" altLang="ko-KR" sz="1400"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A3539-9322-4B43-950E-B218F11993C6}"/>
              </a:ext>
            </a:extLst>
          </p:cNvPr>
          <p:cNvSpPr txBox="1"/>
          <p:nvPr/>
        </p:nvSpPr>
        <p:spPr>
          <a:xfrm>
            <a:off x="533075" y="225595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문서 시작을 알리는 </a:t>
            </a:r>
            <a:r>
              <a:rPr lang="en-US" altLang="ko-KR" sz="1600" b="1">
                <a:highlight>
                  <a:srgbClr val="C0C0C0"/>
                </a:highlight>
              </a:rPr>
              <a:t>&lt;html&gt; </a:t>
            </a:r>
            <a:r>
              <a:rPr lang="ko-KR" altLang="en-US" sz="1600" b="1">
                <a:highlight>
                  <a:srgbClr val="C0C0C0"/>
                </a:highlight>
              </a:rPr>
              <a:t>태그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82F07-B119-406F-A785-88CDC88C96DB}"/>
              </a:ext>
            </a:extLst>
          </p:cNvPr>
          <p:cNvSpPr txBox="1"/>
          <p:nvPr/>
        </p:nvSpPr>
        <p:spPr>
          <a:xfrm>
            <a:off x="472439" y="2826767"/>
            <a:ext cx="8654783" cy="103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실제 문서 정보와 내용이 시작되고 끝나는 것을 표시하는 태그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Courier"/>
              </a:rPr>
              <a:t>lang </a:t>
            </a:r>
            <a:r>
              <a:rPr lang="ko-KR" altLang="en-US" sz="1400">
                <a:latin typeface="Courier"/>
              </a:rPr>
              <a:t>속성을 사용해 문서에서 사용할 언어 지정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정보를 지정하는 </a:t>
            </a:r>
            <a:r>
              <a:rPr lang="en-US" altLang="ko-KR" sz="1400">
                <a:latin typeface="Courier"/>
              </a:rPr>
              <a:t>&lt;head&gt; </a:t>
            </a:r>
            <a:r>
              <a:rPr lang="ko-KR" altLang="en-US" sz="1400">
                <a:latin typeface="Courier"/>
              </a:rPr>
              <a:t>부분과 문서 내용을 입력하는 </a:t>
            </a:r>
            <a:r>
              <a:rPr lang="en-US" altLang="ko-KR" sz="1400">
                <a:latin typeface="Courier"/>
              </a:rPr>
              <a:t>&lt;body&gt; </a:t>
            </a:r>
            <a:r>
              <a:rPr lang="ko-KR" altLang="en-US" sz="1400">
                <a:latin typeface="Courier"/>
              </a:rPr>
              <a:t>부분 포함</a:t>
            </a:r>
            <a:endParaRPr lang="en-US" altLang="ko-KR" sz="14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03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07. </a:t>
            </a:r>
            <a:r>
              <a:rPr lang="ko-KR" altLang="en-US"/>
              <a:t>텍스트를 표현하는 다양한 스타일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글꼴 관련 스타일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190102-7915-4123-BF0A-CCE36BBC96B5}"/>
              </a:ext>
            </a:extLst>
          </p:cNvPr>
          <p:cNvGrpSpPr/>
          <p:nvPr/>
        </p:nvGrpSpPr>
        <p:grpSpPr>
          <a:xfrm>
            <a:off x="2308161" y="2841936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27AFCE-6A3E-4080-9562-1AA10A2458B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EBFBA-D9F6-4005-B4C7-D7F32D92973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폰트 사용하기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15C905-75E9-4CCE-91A8-8677B974AA9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1C891-D0FA-4213-A385-F6CC85809563}"/>
              </a:ext>
            </a:extLst>
          </p:cNvPr>
          <p:cNvGrpSpPr/>
          <p:nvPr/>
        </p:nvGrpSpPr>
        <p:grpSpPr>
          <a:xfrm>
            <a:off x="2308161" y="353445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A238E7-E65F-4196-A118-28D9CC36DD9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36F03-FDA9-491C-A08C-F294796862F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관련 스타일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124B9-8603-464E-9FD2-F9E6A1C7D3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093C7D-5C10-43DE-845B-A91F6E45BFFE}"/>
              </a:ext>
            </a:extLst>
          </p:cNvPr>
          <p:cNvGrpSpPr/>
          <p:nvPr/>
        </p:nvGrpSpPr>
        <p:grpSpPr>
          <a:xfrm>
            <a:off x="2308161" y="4226968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778694-ABDD-4673-AFC2-5ED77E6EA9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819D9-B02A-4FA0-A71F-CC220E583D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스타일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A7314E2-DA0E-4614-8CFF-622D657C9BD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4FF78F-0075-41F3-9F5D-1591336AE9B1}"/>
              </a:ext>
            </a:extLst>
          </p:cNvPr>
          <p:cNvGrpSpPr/>
          <p:nvPr/>
        </p:nvGrpSpPr>
        <p:grpSpPr>
          <a:xfrm>
            <a:off x="2308161" y="491948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443280-ACF7-47BE-9DE8-E624AD5346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20EE6-141B-466A-BFFD-8F7844DC44B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스타일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D2C0CC9-3EDC-4009-A45A-5F59689893E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25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A12DD0-A260-43A3-A8E1-AC1058C3A40B}"/>
              </a:ext>
            </a:extLst>
          </p:cNvPr>
          <p:cNvCxnSpPr/>
          <p:nvPr/>
        </p:nvCxnSpPr>
        <p:spPr>
          <a:xfrm>
            <a:off x="6096000" y="872455"/>
            <a:ext cx="0" cy="57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D87596-654B-4108-BFE7-4A7DC28585AB}"/>
              </a:ext>
            </a:extLst>
          </p:cNvPr>
          <p:cNvSpPr txBox="1"/>
          <p:nvPr/>
        </p:nvSpPr>
        <p:spPr>
          <a:xfrm>
            <a:off x="511728" y="106540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font-family </a:t>
            </a:r>
            <a:r>
              <a:rPr lang="ko-KR" altLang="en-US" sz="1600" b="1"/>
              <a:t>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91D5F-50BA-4E0C-B0D9-A5E2664B9669}"/>
              </a:ext>
            </a:extLst>
          </p:cNvPr>
          <p:cNvSpPr txBox="1"/>
          <p:nvPr/>
        </p:nvSpPr>
        <p:spPr>
          <a:xfrm>
            <a:off x="645952" y="1921734"/>
            <a:ext cx="5058563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웹 문서에서 사용할 글꼴 </a:t>
            </a:r>
            <a:r>
              <a:rPr lang="ko-KR" altLang="en-US" sz="1200"/>
              <a:t>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태그를 비롯해 &lt;p&gt; 태그나 &lt;h</a:t>
            </a:r>
            <a:r>
              <a:rPr lang="en-US" altLang="ko-KR" sz="1200" i="1"/>
              <a:t>n&gt;</a:t>
            </a:r>
            <a:r>
              <a:rPr lang="en-US" altLang="ko-KR" sz="1200"/>
              <a:t> 태그처럼 텍스트를 사용하는 요소들에서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지정한 글꼴이 없을 경우에 대비해 두 번째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세 번째  글꼴까지 지정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둘 이상의 글꼴 이름을 지정할 때는 쉼표</a:t>
            </a:r>
            <a:r>
              <a:rPr lang="en-US" altLang="ko-KR" sz="1200">
                <a:solidFill>
                  <a:srgbClr val="57585A"/>
                </a:solidFill>
                <a:latin typeface="TDc_SSiMyungJo 120"/>
              </a:rPr>
              <a:t>(,)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 글꼴 구분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</a:t>
            </a:r>
            <a:r>
              <a:rPr lang="ko-KR" altLang="en-US" sz="1200"/>
              <a:t>태그 스타일에서 한 번 정의하면 문서 전체에 적용되고 문서 안의 모든 자식 요소에 계속 같은 글꼴이 사용됨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0A897B-C92C-4961-93FD-72C55233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82" y="1536420"/>
            <a:ext cx="3668257" cy="227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C8738-960A-4309-8498-9A5AF3E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2" y="4311195"/>
            <a:ext cx="2678361" cy="482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C0877-45D9-47A9-B3F4-15309CB9AF6A}"/>
              </a:ext>
            </a:extLst>
          </p:cNvPr>
          <p:cNvSpPr txBox="1"/>
          <p:nvPr/>
        </p:nvSpPr>
        <p:spPr>
          <a:xfrm>
            <a:off x="6742235" y="1176658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font-size </a:t>
            </a:r>
            <a:r>
              <a:rPr lang="ko-KR" altLang="en-US" sz="1600" b="1"/>
              <a:t>속성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56CB04-EE6A-4F86-91B7-D330F3CA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3" y="1681813"/>
            <a:ext cx="3477543" cy="410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0BAC43-35F6-4966-9CBC-8AD1590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13" y="2187336"/>
            <a:ext cx="3150927" cy="94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BEA8-BD57-4FE8-AA35-C7A184036C6D}"/>
              </a:ext>
            </a:extLst>
          </p:cNvPr>
          <p:cNvSpPr txBox="1"/>
          <p:nvPr/>
        </p:nvSpPr>
        <p:spPr>
          <a:xfrm>
            <a:off x="6851013" y="3658448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키워드를 사용해 글자 크기 지정하기</a:t>
            </a:r>
            <a:endParaRPr lang="en-US" altLang="ko-KR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6851013" y="4754430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단위를 사용해 글자 크기 지정하기</a:t>
            </a:r>
            <a:endParaRPr lang="en-US" altLang="ko-KR" sz="1200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02B12A-52C0-441D-B1DF-936248E9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997" y="4032087"/>
            <a:ext cx="4078578" cy="2906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847422-B4B1-4A05-B302-49400F32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37" y="5074252"/>
            <a:ext cx="4492299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763" y="381890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font-weight </a:t>
            </a:r>
            <a:r>
              <a:rPr lang="ko-KR" altLang="en-US" sz="1600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9763" y="4278688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 굵기를 조절하는 속성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font-style </a:t>
            </a:r>
            <a:r>
              <a:rPr lang="ko-KR" altLang="en-US" sz="1600" b="1"/>
              <a:t>속성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DFA9F3-3D36-4987-B966-F25638152A2D}"/>
              </a:ext>
            </a:extLst>
          </p:cNvPr>
          <p:cNvSpPr/>
          <p:nvPr/>
        </p:nvSpPr>
        <p:spPr>
          <a:xfrm>
            <a:off x="629174" y="1652934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이탤릭체로 표시하는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A2918-186A-4061-A43A-AA6F9D32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4" y="2105853"/>
            <a:ext cx="3936359" cy="134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B678F9-E310-468B-A24D-C63F6016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739107"/>
            <a:ext cx="4186775" cy="163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4E7D-FA82-40A6-BFAE-1DF3D0C8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96" y="1218322"/>
            <a:ext cx="5601141" cy="5269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F7FB36-22B1-404F-8A60-4580B91F3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70" y="3988186"/>
            <a:ext cx="2743030" cy="14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9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웹 폰트란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A9637-19DF-4C9F-93CE-15BD035021A6}"/>
              </a:ext>
            </a:extLst>
          </p:cNvPr>
          <p:cNvSpPr/>
          <p:nvPr/>
        </p:nvSpPr>
        <p:spPr>
          <a:xfrm>
            <a:off x="607087" y="1596080"/>
            <a:ext cx="1100327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 안에 글꼴 정보도 함께 저장했다가 사용자가 웹 문서에 접속하면 글꼴을 사용자 시스템으로 다운로드시켜 사용하는 글꼴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사용자 시스템에 없는 글꼴이더라도 웹 제작자가 의도한 대로 텍스트를 표시할 수 있다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@font-face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 사용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7B1CA-5B2E-44BD-B460-B1C60C472EFD}"/>
              </a:ext>
            </a:extLst>
          </p:cNvPr>
          <p:cNvSpPr txBox="1"/>
          <p:nvPr/>
        </p:nvSpPr>
        <p:spPr>
          <a:xfrm>
            <a:off x="607087" y="3067637"/>
            <a:ext cx="510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직접 웹 폰트 업로드해 사용하기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92C210-D74F-4ABC-AE79-DFCE99F61FBB}"/>
              </a:ext>
            </a:extLst>
          </p:cNvPr>
          <p:cNvSpPr/>
          <p:nvPr/>
        </p:nvSpPr>
        <p:spPr>
          <a:xfrm>
            <a:off x="542630" y="3492073"/>
            <a:ext cx="4532710" cy="227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폰트 파일 준비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woff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기존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변환해서 사용할 수도 있음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다운로드하기 전에 사용자 시스템에 있는지 확인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local(</a:t>
            </a:r>
            <a:r>
              <a:rPr lang="ko-KR" altLang="en-US" sz="1100" i="1">
                <a:solidFill>
                  <a:srgbClr val="211D1E"/>
                </a:solidFill>
                <a:latin typeface="TDc_SSiMyungJo 120"/>
              </a:rPr>
              <a:t>글꼴이름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(IE8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이하 고려해야 하면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woff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용량이 큰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마지막에 선언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53538-010E-40CC-BC4E-61CD0673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09" y="2296688"/>
            <a:ext cx="5276675" cy="4451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85107-55F5-405E-B6EF-57EE9D5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44" y="4857882"/>
            <a:ext cx="2672680" cy="1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구글 폰트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151C9-50BD-455A-BEC2-15B87957309B}"/>
              </a:ext>
            </a:extLst>
          </p:cNvPr>
          <p:cNvSpPr/>
          <p:nvPr/>
        </p:nvSpPr>
        <p:spPr>
          <a:xfrm>
            <a:off x="629174" y="1641645"/>
            <a:ext cx="4938037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  <a:hlinkClick r:id="rId2"/>
              </a:rPr>
              <a:t>https://fonts.google.com/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접속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한글 폰트 검색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Link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항목에 있는 소스 복사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&amp;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글꼴 이름 기억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문서의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&lt;style&gt;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태그 안에 붙여넣음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font-family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속성에서 웹 폰트 글꼴 이름 사용</a:t>
            </a:r>
            <a:endParaRPr lang="ko-KR" altLang="en-US" sz="12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BA528C-3C22-4354-BF63-FD459D3A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" y="3523376"/>
            <a:ext cx="4151677" cy="2678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857189-B09F-46AD-9524-6223CED4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0" y="4488721"/>
            <a:ext cx="2944580" cy="150940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9E29CA-3A7F-4B90-A430-58511474D8BA}"/>
              </a:ext>
            </a:extLst>
          </p:cNvPr>
          <p:cNvGrpSpPr/>
          <p:nvPr/>
        </p:nvGrpSpPr>
        <p:grpSpPr>
          <a:xfrm>
            <a:off x="3783435" y="2078918"/>
            <a:ext cx="6982485" cy="3919210"/>
            <a:chOff x="3783435" y="2078918"/>
            <a:chExt cx="6982485" cy="39192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060807-0F9A-42F2-AE41-C9E61C8875C0}"/>
                </a:ext>
              </a:extLst>
            </p:cNvPr>
            <p:cNvSpPr/>
            <p:nvPr/>
          </p:nvSpPr>
          <p:spPr>
            <a:xfrm>
              <a:off x="3783435" y="4862626"/>
              <a:ext cx="1082180" cy="63216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0C97C-25AC-48E6-8940-C7B710B18A7E}"/>
                </a:ext>
              </a:extLst>
            </p:cNvPr>
            <p:cNvSpPr/>
            <p:nvPr/>
          </p:nvSpPr>
          <p:spPr>
            <a:xfrm>
              <a:off x="3783435" y="5662569"/>
              <a:ext cx="1082180" cy="335559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A19998-F7EE-4085-8B93-48A85712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945" y="2078918"/>
              <a:ext cx="4233975" cy="1819866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0C38E3B-95C6-4589-AC93-ADC471134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032" y="2684478"/>
              <a:ext cx="1678913" cy="217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19C758B-A38A-4F13-AB96-2386F8B3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615" y="3523376"/>
              <a:ext cx="1862312" cy="2139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65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4595A-F8B5-441B-B2E9-F48B23806CAC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color </a:t>
            </a:r>
            <a:r>
              <a:rPr lang="ko-KR" altLang="en-US" sz="1400" b="1"/>
              <a:t>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0BB22-7351-4953-B72F-C64C45A233C0}"/>
              </a:ext>
            </a:extLst>
          </p:cNvPr>
          <p:cNvSpPr/>
          <p:nvPr/>
        </p:nvSpPr>
        <p:spPr>
          <a:xfrm>
            <a:off x="511728" y="1500014"/>
            <a:ext cx="4938037" cy="82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글자 색 지정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16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진수 값이나 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rgb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hsl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 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색상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이름 중에서 사용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>
              <a:lnSpc>
                <a:spcPct val="150000"/>
              </a:lnSpc>
            </a:pP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03210-2DF7-493D-BB0E-F880BB704AC3}"/>
              </a:ext>
            </a:extLst>
          </p:cNvPr>
          <p:cNvGrpSpPr/>
          <p:nvPr/>
        </p:nvGrpSpPr>
        <p:grpSpPr>
          <a:xfrm>
            <a:off x="6440127" y="4157427"/>
            <a:ext cx="4890782" cy="2114026"/>
            <a:chOff x="494950" y="3825380"/>
            <a:chExt cx="4890782" cy="21140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1D0E0EB-4E19-4BA8-A859-61CAC2C7C624}"/>
                </a:ext>
              </a:extLst>
            </p:cNvPr>
            <p:cNvSpPr/>
            <p:nvPr/>
          </p:nvSpPr>
          <p:spPr>
            <a:xfrm>
              <a:off x="494950" y="4010045"/>
              <a:ext cx="4890782" cy="19293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A0551-ECD4-40F5-B330-A2742ADA14B5}"/>
                </a:ext>
              </a:extLst>
            </p:cNvPr>
            <p:cNvSpPr txBox="1"/>
            <p:nvPr/>
          </p:nvSpPr>
          <p:spPr>
            <a:xfrm>
              <a:off x="612397" y="3825380"/>
              <a:ext cx="137579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rgb/rgba</a:t>
              </a:r>
              <a:r>
                <a:rPr lang="ko-KR" altLang="en-US" sz="1200" b="1"/>
                <a:t> 표기법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46717-35DC-4BE1-8F41-89CE598C7D7D}"/>
                </a:ext>
              </a:extLst>
            </p:cNvPr>
            <p:cNvSpPr txBox="1"/>
            <p:nvPr/>
          </p:nvSpPr>
          <p:spPr>
            <a:xfrm>
              <a:off x="701878" y="4207092"/>
              <a:ext cx="4599963" cy="160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color:rgb(255,0,0)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255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color:rgba(255,0,0,.3) 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D96CA9-F483-422E-B78E-D9472E4DF44B}"/>
              </a:ext>
            </a:extLst>
          </p:cNvPr>
          <p:cNvGrpSpPr/>
          <p:nvPr/>
        </p:nvGrpSpPr>
        <p:grpSpPr>
          <a:xfrm>
            <a:off x="707652" y="4181107"/>
            <a:ext cx="5081111" cy="2097247"/>
            <a:chOff x="6378430" y="1107347"/>
            <a:chExt cx="4896374" cy="20972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9D1B4A-9CD1-4B91-9A2A-0C01A6CB0E70}"/>
                </a:ext>
              </a:extLst>
            </p:cNvPr>
            <p:cNvSpPr/>
            <p:nvPr/>
          </p:nvSpPr>
          <p:spPr>
            <a:xfrm>
              <a:off x="6378430" y="1308683"/>
              <a:ext cx="4762150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D158E7-5907-4BF8-A235-A6C8A726246C}"/>
                </a:ext>
              </a:extLst>
            </p:cNvPr>
            <p:cNvSpPr txBox="1"/>
            <p:nvPr/>
          </p:nvSpPr>
          <p:spPr>
            <a:xfrm>
              <a:off x="6512654" y="1107347"/>
              <a:ext cx="1364608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hsl/hsla </a:t>
              </a:r>
              <a:r>
                <a:rPr lang="ko-KR" altLang="en-US" sz="1200" b="1"/>
                <a:t>표기법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8C202-0D7F-4927-AF2C-6243B1D6E03D}"/>
                </a:ext>
              </a:extLst>
            </p:cNvPr>
            <p:cNvSpPr txBox="1"/>
            <p:nvPr/>
          </p:nvSpPr>
          <p:spPr>
            <a:xfrm>
              <a:off x="6512654" y="1452776"/>
              <a:ext cx="4762150" cy="158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color:hsl(240, 100%, 50%) 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색상</a:t>
              </a:r>
              <a:r>
                <a:rPr lang="en-US" altLang="ko-KR" sz="1100"/>
                <a:t>(hue), </a:t>
              </a:r>
              <a:r>
                <a:rPr lang="ko-KR" altLang="en-US" sz="1100"/>
                <a:t>채도</a:t>
              </a:r>
              <a:r>
                <a:rPr lang="en-US" altLang="ko-KR" sz="1100"/>
                <a:t>(saturation), </a:t>
              </a:r>
              <a:r>
                <a:rPr lang="ko-KR" altLang="en-US" sz="1100"/>
                <a:t>밝기</a:t>
              </a:r>
              <a:r>
                <a:rPr lang="en-US" altLang="ko-KR" sz="1100"/>
                <a:t>(light)</a:t>
              </a:r>
              <a:r>
                <a:rPr lang="ko-KR" altLang="en-US" sz="1100"/>
                <a:t>의 양</a:t>
              </a:r>
              <a:r>
                <a:rPr lang="en-US" altLang="ko-KR" sz="11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hsla(240,100%,50%,0.3)</a:t>
              </a:r>
              <a:endParaRPr lang="ko-KR" altLang="en-US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BDC31C-F33A-434A-8767-F7C130CEA9DE}"/>
              </a:ext>
            </a:extLst>
          </p:cNvPr>
          <p:cNvGrpSpPr/>
          <p:nvPr/>
        </p:nvGrpSpPr>
        <p:grpSpPr>
          <a:xfrm>
            <a:off x="6440126" y="1782764"/>
            <a:ext cx="4884871" cy="2097247"/>
            <a:chOff x="494950" y="1107347"/>
            <a:chExt cx="4479722" cy="20972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2612E7-E49F-4B94-B529-1818009F2523}"/>
                </a:ext>
              </a:extLst>
            </p:cNvPr>
            <p:cNvSpPr/>
            <p:nvPr/>
          </p:nvSpPr>
          <p:spPr>
            <a:xfrm>
              <a:off x="494950" y="1308683"/>
              <a:ext cx="4479722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725DAF-1EE5-4649-AAB3-0BA4E24B4DEA}"/>
                </a:ext>
              </a:extLst>
            </p:cNvPr>
            <p:cNvSpPr txBox="1"/>
            <p:nvPr/>
          </p:nvSpPr>
          <p:spPr>
            <a:xfrm>
              <a:off x="746619" y="1635853"/>
              <a:ext cx="4130001" cy="138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#ffffff </a:t>
              </a:r>
              <a:r>
                <a:rPr lang="ko-KR" altLang="en-US" sz="1100"/>
                <a:t>처럼 </a:t>
              </a:r>
              <a:r>
                <a:rPr lang="en-US" altLang="ko-KR" sz="1100"/>
                <a:t>#</a:t>
              </a:r>
              <a:r>
                <a:rPr lang="ko-KR" altLang="en-US" sz="1100"/>
                <a:t>과 함께 </a:t>
              </a:r>
              <a:r>
                <a:rPr lang="en-US" altLang="ko-KR" sz="1100"/>
                <a:t>6</a:t>
              </a:r>
              <a:r>
                <a:rPr lang="ko-KR" altLang="en-US" sz="1100"/>
                <a:t>자리의 </a:t>
              </a:r>
              <a:r>
                <a:rPr lang="en-US" altLang="ko-KR" sz="1100"/>
                <a:t>16</a:t>
              </a:r>
              <a:r>
                <a:rPr lang="ko-KR" altLang="en-US" sz="1100"/>
                <a:t>진수로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앞에서부터 두자리씩 묶어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ff</a:t>
              </a:r>
              <a:r>
                <a:rPr lang="ko-KR" altLang="en-US" sz="1100"/>
                <a:t>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000000(</a:t>
              </a:r>
              <a:r>
                <a:rPr lang="ko-KR" altLang="en-US" sz="1100"/>
                <a:t>검은색</a:t>
              </a:r>
              <a:r>
                <a:rPr lang="en-US" altLang="ko-KR" sz="1100"/>
                <a:t>) ~ ffffff(</a:t>
              </a:r>
              <a:r>
                <a:rPr lang="ko-KR" altLang="en-US" sz="1100"/>
                <a:t>흰색</a:t>
              </a:r>
              <a:r>
                <a:rPr lang="en-US" altLang="ko-KR" sz="1100"/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두자리씩 중복될 경우 줄여 사용할 수 있음</a:t>
              </a:r>
              <a:r>
                <a:rPr lang="en-US" altLang="ko-KR" sz="1100"/>
                <a:t>.</a:t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#ffff00 </a:t>
              </a:r>
              <a:r>
                <a:rPr lang="en-US" altLang="ko-KR" sz="1100">
                  <a:sym typeface="Wingdings" panose="05000000000000000000" pitchFamily="2" charset="2"/>
                </a:rPr>
                <a:t> #ff0, #cccccc  #ccc</a:t>
              </a:r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87791D-E568-4452-8CF7-FFB1D81AE57B}"/>
                </a:ext>
              </a:extLst>
            </p:cNvPr>
            <p:cNvSpPr txBox="1"/>
            <p:nvPr/>
          </p:nvSpPr>
          <p:spPr>
            <a:xfrm>
              <a:off x="612397" y="1107347"/>
              <a:ext cx="1251946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16</a:t>
              </a:r>
              <a:r>
                <a:rPr lang="ko-KR" altLang="en-US" sz="1200" b="1"/>
                <a:t>진수 표기법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E099F5-DF64-4F88-936A-DD271798204C}"/>
              </a:ext>
            </a:extLst>
          </p:cNvPr>
          <p:cNvGrpSpPr/>
          <p:nvPr/>
        </p:nvGrpSpPr>
        <p:grpSpPr>
          <a:xfrm>
            <a:off x="707652" y="2354608"/>
            <a:ext cx="4627746" cy="1628448"/>
            <a:chOff x="6378430" y="3833769"/>
            <a:chExt cx="3898084" cy="16554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CB9ABF-782E-4456-A39A-6C5D0BEBB1DF}"/>
                </a:ext>
              </a:extLst>
            </p:cNvPr>
            <p:cNvSpPr/>
            <p:nvPr/>
          </p:nvSpPr>
          <p:spPr>
            <a:xfrm>
              <a:off x="6378430" y="4035105"/>
              <a:ext cx="3898084" cy="1454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CD573-CE27-42F8-8CF8-7F3C14C9C8D1}"/>
                </a:ext>
              </a:extLst>
            </p:cNvPr>
            <p:cNvSpPr txBox="1"/>
            <p:nvPr/>
          </p:nvSpPr>
          <p:spPr>
            <a:xfrm>
              <a:off x="6512654" y="3833769"/>
              <a:ext cx="148205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색상 이름 표기법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919B5B-2614-4D59-A8C0-5876053DF5C3}"/>
                </a:ext>
              </a:extLst>
            </p:cNvPr>
            <p:cNvSpPr txBox="1"/>
            <p:nvPr/>
          </p:nvSpPr>
          <p:spPr>
            <a:xfrm>
              <a:off x="6512655" y="4318456"/>
              <a:ext cx="3629636" cy="10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잘 알려진 색상 이름으로 표시</a:t>
              </a:r>
              <a:r>
                <a:rPr lang="en-US" altLang="ko-KR" sz="1100"/>
                <a:t>. </a:t>
              </a:r>
              <a:r>
                <a:rPr lang="ko-KR" altLang="en-US" sz="1100"/>
                <a:t>기본 색상 </a:t>
              </a:r>
              <a:r>
                <a:rPr lang="en-US" altLang="ko-KR" sz="1100"/>
                <a:t>16</a:t>
              </a:r>
              <a:r>
                <a:rPr lang="ko-KR" altLang="en-US" sz="1100"/>
                <a:t>가지 </a:t>
              </a:r>
              <a:endParaRPr lang="en-US" altLang="ko-KR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웹 안전 색상</a:t>
              </a:r>
              <a:r>
                <a:rPr lang="en-US" altLang="ko-KR" sz="1100"/>
                <a:t>(web-safe color)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모든 브라우저에서 표현할 수 있는 색상</a:t>
              </a:r>
              <a:endParaRPr lang="en-US" altLang="ko-KR" sz="1100"/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기본 </a:t>
              </a:r>
              <a:r>
                <a:rPr lang="en-US" altLang="ko-KR" sz="1100"/>
                <a:t>16</a:t>
              </a:r>
              <a:r>
                <a:rPr lang="ko-KR" altLang="en-US" sz="1100"/>
                <a:t>가지 색상을 포함해 모두 </a:t>
              </a:r>
              <a:r>
                <a:rPr lang="en-US" altLang="ko-KR" sz="1100"/>
                <a:t>216</a:t>
              </a:r>
              <a:r>
                <a:rPr lang="ko-KR" altLang="en-US" sz="1100"/>
                <a:t>가지</a:t>
              </a:r>
              <a:r>
                <a:rPr lang="en-US" altLang="ko-KR" sz="1100"/>
                <a:t> 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05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text-align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</a:t>
            </a:r>
            <a:r>
              <a:rPr lang="en-US" altLang="ko-KR" sz="1200"/>
              <a:t> </a:t>
            </a:r>
            <a:r>
              <a:rPr lang="ko-KR" altLang="en-US" sz="1200"/>
              <a:t>정렬 방법 지정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BD82BF-2739-4F51-873B-3ADCF87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6" y="1826521"/>
            <a:ext cx="4295208" cy="453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2DDF5A-D91C-4B0B-A0AE-E80D0AA4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6" y="2461033"/>
            <a:ext cx="4076700" cy="2305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6391189" y="106540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line-height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10F82-B0A4-498C-85B8-572E8A932FFA}"/>
              </a:ext>
            </a:extLst>
          </p:cNvPr>
          <p:cNvSpPr/>
          <p:nvPr/>
        </p:nvSpPr>
        <p:spPr>
          <a:xfrm>
            <a:off x="6391189" y="1510235"/>
            <a:ext cx="546106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문단의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줄 간격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숫자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와 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백분율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은 부모 요소를 기준으로 몇 배인지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보통 글자 크기의 </a:t>
            </a:r>
            <a:r>
              <a:rPr lang="en-US" altLang="ko-KR" sz="1200">
                <a:latin typeface="+mn-ea"/>
              </a:rPr>
              <a:t>1.5~2</a:t>
            </a:r>
            <a:r>
              <a:rPr lang="ko-KR" altLang="en-US" sz="1200">
                <a:latin typeface="+mn-ea"/>
              </a:rPr>
              <a:t>배 정도면 적당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간격은 텍스트를 세로 정렬할 때도 유용함</a:t>
            </a:r>
            <a:br>
              <a:rPr lang="ko-KR" altLang="en-US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line-height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속성 값을 영역의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값과 똑같이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265775-73AE-435F-8B99-9A2CDBEF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40" y="3429000"/>
            <a:ext cx="4669129" cy="31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text-decoration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밑줄을 긋거나 가로지르는 줄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텍스트 링크의 밑줄을 없앨 때도 사용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479C84-70C4-4F0C-B597-FB72027B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2230567"/>
            <a:ext cx="4261608" cy="1819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1A7AB-B4E1-409D-8990-7141B6C3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24" y="1278046"/>
            <a:ext cx="4825112" cy="21509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BD0113-741C-4D97-9571-936A620A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24" y="3700856"/>
            <a:ext cx="3790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539551" y="1203373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text-shadow </a:t>
            </a:r>
            <a:r>
              <a:rPr lang="ko-KR" altLang="en-US" sz="1600" b="1"/>
              <a:t>속성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6FE27-680A-4837-9FA4-D1816D5BE7C1}"/>
              </a:ext>
            </a:extLst>
          </p:cNvPr>
          <p:cNvSpPr/>
          <p:nvPr/>
        </p:nvSpPr>
        <p:spPr>
          <a:xfrm>
            <a:off x="578840" y="1701387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그림자 효과를 추가하는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C10B0-784C-4F4A-B3D9-B63A40FB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49856"/>
            <a:ext cx="4552338" cy="297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8EAB7-B8F4-4BB9-9C76-38CAA8BA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658415"/>
            <a:ext cx="4489333" cy="1817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370FEC-6451-4A3C-9615-EF8750FD3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44" y="849324"/>
            <a:ext cx="4844424" cy="5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text-transform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9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영문 텍스트의 대문자나 소문자를 바꾸는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2B9DD-8B5E-42BC-B8A7-7F6EB687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828583"/>
            <a:ext cx="4255732" cy="1744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1406D-63DF-4DEB-8904-214BE6901412}"/>
              </a:ext>
            </a:extLst>
          </p:cNvPr>
          <p:cNvSpPr txBox="1"/>
          <p:nvPr/>
        </p:nvSpPr>
        <p:spPr>
          <a:xfrm>
            <a:off x="6711191" y="1065402"/>
            <a:ext cx="35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letter-spacing, word-spacing</a:t>
            </a:r>
            <a:r>
              <a:rPr lang="ko-KR" altLang="en-US" sz="1400" b="1"/>
              <a:t> 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036551-9C6A-4639-873F-98B4EAD86EBE}"/>
              </a:ext>
            </a:extLst>
          </p:cNvPr>
          <p:cNvSpPr/>
          <p:nvPr/>
        </p:nvSpPr>
        <p:spPr>
          <a:xfrm>
            <a:off x="6711193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글자간</a:t>
            </a:r>
            <a:r>
              <a:rPr lang="en-US" altLang="ko-KR" sz="1200"/>
              <a:t> </a:t>
            </a:r>
            <a:r>
              <a:rPr lang="ko-KR" altLang="en-US" sz="1200"/>
              <a:t>간격</a:t>
            </a:r>
            <a:r>
              <a:rPr lang="en-US" altLang="ko-KR" sz="1200"/>
              <a:t>, </a:t>
            </a:r>
            <a:r>
              <a:rPr lang="ko-KR" altLang="en-US" sz="1200"/>
              <a:t>단어간 간격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B29380-6845-426D-BA73-ECAA18F1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84" y="1828583"/>
            <a:ext cx="2547174" cy="483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C2C6C-0C74-446E-AA1C-E8F06B84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3689290"/>
            <a:ext cx="4687535" cy="2199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8AB56E-7A2A-4024-BFE7-FB386D57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41" y="4826000"/>
            <a:ext cx="2133600" cy="1895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7D913D-FCE2-41E0-B6EA-C168181D3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91" y="2428755"/>
            <a:ext cx="3235092" cy="25461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85A0D3-C020-442B-B506-145975A6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127" y="4384929"/>
            <a:ext cx="2139721" cy="21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682304" y="1221056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브라우저에게 정보를 주는 </a:t>
            </a:r>
            <a:r>
              <a:rPr lang="en-US" altLang="ko-KR" sz="1600" b="1">
                <a:highlight>
                  <a:srgbClr val="C0C0C0"/>
                </a:highlight>
              </a:rPr>
              <a:t>&lt;head&gt;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82304" y="1649734"/>
            <a:ext cx="5562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 관련 정보 입력</a:t>
            </a:r>
            <a:r>
              <a:rPr lang="en-US" altLang="ko-KR" sz="1400"/>
              <a:t>, </a:t>
            </a:r>
            <a:r>
              <a:rPr lang="ko-KR" altLang="en-US" sz="1400"/>
              <a:t>웹 브라우저 화면에는 보이지 않음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사용할 외부 파일 링크</a:t>
            </a:r>
            <a:endParaRPr lang="en-US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D5722-EEBC-43C7-8264-CADB7623EFF5}"/>
              </a:ext>
            </a:extLst>
          </p:cNvPr>
          <p:cNvSpPr txBox="1"/>
          <p:nvPr/>
        </p:nvSpPr>
        <p:spPr>
          <a:xfrm>
            <a:off x="7040908" y="2865586"/>
            <a:ext cx="39486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 </a:t>
            </a:r>
            <a:r>
              <a:rPr lang="ko-KR" altLang="en-US" sz="1400" b="1"/>
              <a:t>문서 제목을 나타내는 </a:t>
            </a:r>
            <a:r>
              <a:rPr lang="en-US" altLang="ko-KR" sz="1400" b="1"/>
              <a:t>&lt;title&gt; </a:t>
            </a:r>
            <a:r>
              <a:rPr lang="ko-KR" altLang="en-US" sz="1400"/>
              <a:t>태그 </a:t>
            </a:r>
            <a:endParaRPr lang="en-US" altLang="ko-KR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8DD3E-224E-4A7B-899B-3A2DBEF7EE7A}"/>
              </a:ext>
            </a:extLst>
          </p:cNvPr>
          <p:cNvSpPr txBox="1"/>
          <p:nvPr/>
        </p:nvSpPr>
        <p:spPr>
          <a:xfrm>
            <a:off x="841445" y="2865586"/>
            <a:ext cx="5403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문자 세트 등 문서 정보가 들어 있는 </a:t>
            </a:r>
            <a:r>
              <a:rPr lang="en-US" altLang="ko-KR" sz="1400" b="1"/>
              <a:t>&lt;meta&gt; </a:t>
            </a:r>
            <a:r>
              <a:rPr lang="ko-KR" altLang="en-US" sz="1400" b="1"/>
              <a:t>태그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한글로 된 내용을 표시하기 위해서 </a:t>
            </a:r>
            <a:r>
              <a:rPr lang="en-US" altLang="ko-KR" sz="1400"/>
              <a:t>UTF-8 </a:t>
            </a:r>
            <a:r>
              <a:rPr lang="ko-KR" altLang="en-US" sz="1400"/>
              <a:t>문자 세트를 사용</a:t>
            </a:r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이외에도 다양한 문서 정보를 지정</a:t>
            </a:r>
            <a:endParaRPr lang="en-US" altLang="ko-KR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37B65C-C2A5-4A0A-ABEC-E7D6625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2" y="3665805"/>
            <a:ext cx="1528020" cy="269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78E91-E95F-4956-8309-53EDD285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2" y="4532389"/>
            <a:ext cx="4917173" cy="6819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4D9FC9-CBE3-4770-A4A5-1BD5A4D5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25" y="3441594"/>
            <a:ext cx="2107866" cy="257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568500-E5BD-4425-82D1-60375C06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025" y="3935456"/>
            <a:ext cx="3374779" cy="183867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8BACE8-AFDE-41E7-BA51-584ACBEC6DED}"/>
              </a:ext>
            </a:extLst>
          </p:cNvPr>
          <p:cNvCxnSpPr/>
          <p:nvPr/>
        </p:nvCxnSpPr>
        <p:spPr>
          <a:xfrm>
            <a:off x="6425967" y="2768367"/>
            <a:ext cx="0" cy="3347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3FDB2-D129-4FBC-8C3C-83C930605D32}"/>
              </a:ext>
            </a:extLst>
          </p:cNvPr>
          <p:cNvSpPr txBox="1"/>
          <p:nvPr/>
        </p:nvSpPr>
        <p:spPr>
          <a:xfrm>
            <a:off x="472439" y="1049484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list-style-type </a:t>
            </a:r>
            <a:r>
              <a:rPr lang="ko-KR" altLang="en-US" sz="1600" b="1"/>
              <a:t>속성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D0A6A9-195B-4BC3-A903-2A5349D711CC}"/>
              </a:ext>
            </a:extLst>
          </p:cNvPr>
          <p:cNvSpPr/>
          <p:nvPr/>
        </p:nvSpPr>
        <p:spPr>
          <a:xfrm>
            <a:off x="426182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불릿이나 순서 목록의 숫자를 바꾸는 속성</a:t>
            </a:r>
            <a:endParaRPr lang="ko-KR" altLang="en-US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B91E6-89A4-4EBB-802D-670BE1E4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" y="1966049"/>
            <a:ext cx="5038944" cy="2774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F436C-DD33-48F2-B841-E4DA3E14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44" y="773757"/>
            <a:ext cx="4626452" cy="5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4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279D0-B9D9-4124-9779-17BC27628363}"/>
              </a:ext>
            </a:extLst>
          </p:cNvPr>
          <p:cNvSpPr txBox="1"/>
          <p:nvPr/>
        </p:nvSpPr>
        <p:spPr>
          <a:xfrm>
            <a:off x="593963" y="106626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list-style-image </a:t>
            </a:r>
            <a:r>
              <a:rPr lang="ko-KR" altLang="en-US" sz="1600" b="1"/>
              <a:t>속성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23185-FECA-402A-876D-C1AE978DD377}"/>
              </a:ext>
            </a:extLst>
          </p:cNvPr>
          <p:cNvSpPr/>
          <p:nvPr/>
        </p:nvSpPr>
        <p:spPr>
          <a:xfrm>
            <a:off x="593963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불릿을 이미지로 바꾸는 속성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52F6B-B536-4B74-A1C7-5FD40BB794D1}"/>
              </a:ext>
            </a:extLst>
          </p:cNvPr>
          <p:cNvSpPr txBox="1"/>
          <p:nvPr/>
        </p:nvSpPr>
        <p:spPr>
          <a:xfrm>
            <a:off x="593963" y="2826607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list-style-position </a:t>
            </a:r>
            <a:r>
              <a:rPr lang="ko-KR" altLang="en-US" sz="1600" b="1"/>
              <a:t>속성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08A09A-A368-45AD-A168-DCB31CC38A7D}"/>
              </a:ext>
            </a:extLst>
          </p:cNvPr>
          <p:cNvSpPr/>
          <p:nvPr/>
        </p:nvSpPr>
        <p:spPr>
          <a:xfrm>
            <a:off x="593963" y="3262191"/>
            <a:ext cx="368442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불릿이나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번호를 들여쓰거나 내어쓸 수 있음</a:t>
            </a:r>
            <a:endParaRPr lang="ko-KR" altLang="en-US" sz="12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267E-D7CD-4CD9-8D48-66277E50A3F9}"/>
              </a:ext>
            </a:extLst>
          </p:cNvPr>
          <p:cNvSpPr txBox="1"/>
          <p:nvPr/>
        </p:nvSpPr>
        <p:spPr>
          <a:xfrm>
            <a:off x="6543413" y="1074651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6D1D80-93D3-4D82-AA57-AD5003DFEB74}"/>
              </a:ext>
            </a:extLst>
          </p:cNvPr>
          <p:cNvSpPr/>
          <p:nvPr/>
        </p:nvSpPr>
        <p:spPr>
          <a:xfrm>
            <a:off x="6543414" y="1510235"/>
            <a:ext cx="51340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list-style-type, list-style-position, list-style-image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속성을 한꺼번에 표기</a:t>
            </a:r>
            <a:endParaRPr lang="ko-KR" altLang="en-US" sz="12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753D7-F1A8-410E-B0A7-3C84B689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3" y="1958001"/>
            <a:ext cx="4093789" cy="318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A54FC1-829C-4B00-9FCE-63663C237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12" b="5896"/>
          <a:stretch/>
        </p:blipFill>
        <p:spPr>
          <a:xfrm>
            <a:off x="581026" y="3769296"/>
            <a:ext cx="3684422" cy="318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04CB73-5565-425A-ABD0-F3082FDB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7" y="4196002"/>
            <a:ext cx="4093790" cy="857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38A5A2-7F35-4224-B145-409ECE010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294" y="2190557"/>
            <a:ext cx="4697579" cy="2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1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9D664-1A19-40C8-84CF-BD80C4A3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85EF7-DE2F-4583-8DCF-52E507AAB8AB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caption-side</a:t>
            </a:r>
            <a:endParaRPr lang="ko-KR" alt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A4529-7A3F-4BB9-A320-DD9CEB1B6397}"/>
              </a:ext>
            </a:extLst>
          </p:cNvPr>
          <p:cNvSpPr txBox="1"/>
          <p:nvPr/>
        </p:nvSpPr>
        <p:spPr>
          <a:xfrm>
            <a:off x="620786" y="1647535"/>
            <a:ext cx="5360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캡션</a:t>
            </a:r>
            <a:r>
              <a:rPr lang="en-US" altLang="ko-KR" sz="1200"/>
              <a:t>(</a:t>
            </a:r>
            <a:r>
              <a:rPr lang="ko-KR" altLang="en-US" sz="1200"/>
              <a:t>설명글</a:t>
            </a:r>
            <a:r>
              <a:rPr lang="en-US" altLang="ko-KR" sz="1200"/>
              <a:t>)</a:t>
            </a:r>
            <a:r>
              <a:rPr lang="ko-KR" altLang="en-US" sz="1200"/>
              <a:t>은 기본으로 표 위쪽에 표시됨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속성을 이용해 아래쪽에 표시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B2B7C-26D5-443A-A1EC-CAB99A41F537}"/>
              </a:ext>
            </a:extLst>
          </p:cNvPr>
          <p:cNvSpPr txBox="1"/>
          <p:nvPr/>
        </p:nvSpPr>
        <p:spPr>
          <a:xfrm>
            <a:off x="6824443" y="1099606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border-collapse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697EE-D95C-4308-8D13-87DCAE37FFE0}"/>
              </a:ext>
            </a:extLst>
          </p:cNvPr>
          <p:cNvSpPr txBox="1"/>
          <p:nvPr/>
        </p:nvSpPr>
        <p:spPr>
          <a:xfrm>
            <a:off x="6824443" y="1554699"/>
            <a:ext cx="354015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 테두리와 셀 테두리를 합칠 것인지 설정</a:t>
            </a:r>
            <a:endParaRPr lang="en-US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F17B2-2BC2-45F6-BE76-7A943837340F}"/>
              </a:ext>
            </a:extLst>
          </p:cNvPr>
          <p:cNvSpPr txBox="1"/>
          <p:nvPr/>
        </p:nvSpPr>
        <p:spPr>
          <a:xfrm>
            <a:off x="520117" y="319910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4031E-9A2D-4562-AF61-A7A104C77515}"/>
              </a:ext>
            </a:extLst>
          </p:cNvPr>
          <p:cNvSpPr txBox="1"/>
          <p:nvPr/>
        </p:nvSpPr>
        <p:spPr>
          <a:xfrm>
            <a:off x="620786" y="3714125"/>
            <a:ext cx="536056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표의</a:t>
            </a:r>
            <a:r>
              <a:rPr lang="en-US" altLang="ko-KR" sz="1200"/>
              <a:t> </a:t>
            </a:r>
            <a:r>
              <a:rPr lang="ko-KR" altLang="en-US" sz="1200"/>
              <a:t>바깥 테두리와 셀 테두리 모두 지정해야 함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F08ADE-F5DC-49E0-8D26-60E28B3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7" y="2358561"/>
            <a:ext cx="2241871" cy="274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D29877-6CF2-4FC5-8B1F-6E25052D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20117" y="4238619"/>
            <a:ext cx="2199008" cy="178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F2A9-3635-4C38-AD77-933918C0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63" y="2095052"/>
            <a:ext cx="2623823" cy="22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EFD386-9666-4405-9C00-4A0ADB1F8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040" y="2453201"/>
            <a:ext cx="3267512" cy="834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2C9FF1-2CB7-4E0B-89AB-67F59FBF7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81" y="3880933"/>
            <a:ext cx="2204634" cy="2308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56A1C1-2077-492F-B535-811834D6C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9" y="3880933"/>
            <a:ext cx="2051744" cy="18665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8DDC3-AC4C-4E27-8B4F-E02951BE3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704" y="4149344"/>
            <a:ext cx="2099516" cy="20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1096"/>
          </a:xfrm>
        </p:spPr>
        <p:txBody>
          <a:bodyPr>
            <a:normAutofit/>
          </a:bodyPr>
          <a:lstStyle/>
          <a:p>
            <a:r>
              <a:rPr lang="en-US" altLang="ko-KR"/>
              <a:t>08. </a:t>
            </a:r>
            <a:r>
              <a:rPr lang="ko-KR" altLang="en-US"/>
              <a:t>레이아웃을 구성하는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CSS </a:t>
            </a:r>
            <a:r>
              <a:rPr lang="ko-KR" altLang="en-US"/>
              <a:t>박스 모델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594037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614DCC-6E2E-42A1-B1BF-C91E3AC40249}"/>
              </a:ext>
            </a:extLst>
          </p:cNvPr>
          <p:cNvGrpSpPr/>
          <p:nvPr/>
        </p:nvGrpSpPr>
        <p:grpSpPr>
          <a:xfrm>
            <a:off x="2308161" y="3186633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6A8E73-B5AC-4BF3-884C-7FD4308504DC}"/>
              </a:ext>
            </a:extLst>
          </p:cNvPr>
          <p:cNvGrpSpPr/>
          <p:nvPr/>
        </p:nvGrpSpPr>
        <p:grpSpPr>
          <a:xfrm>
            <a:off x="2308161" y="377922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99126-8CB6-4014-83C6-C2C82961E572}"/>
              </a:ext>
            </a:extLst>
          </p:cNvPr>
          <p:cNvGrpSpPr/>
          <p:nvPr/>
        </p:nvGrpSpPr>
        <p:grpSpPr>
          <a:xfrm>
            <a:off x="2308161" y="437182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543BA1-34CB-4729-A8AA-6891A8A0D332}"/>
              </a:ext>
            </a:extLst>
          </p:cNvPr>
          <p:cNvGrpSpPr/>
          <p:nvPr/>
        </p:nvGrpSpPr>
        <p:grpSpPr>
          <a:xfrm>
            <a:off x="2308161" y="4964422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2283917" y="5731874"/>
            <a:ext cx="528766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www.w3schools.com/css/default.asp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2296427" y="6313176"/>
            <a:ext cx="65065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github.com/Eun-Sook-Kim/doit_html_css_javascript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0698-9C59-46BD-9A47-18CA535C97D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417D0-E284-4E8E-9B43-63A19FCD6981}"/>
              </a:ext>
            </a:extLst>
          </p:cNvPr>
          <p:cNvSpPr txBox="1"/>
          <p:nvPr/>
        </p:nvSpPr>
        <p:spPr>
          <a:xfrm>
            <a:off x="771787" y="1728132"/>
            <a:ext cx="444616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삽입했을 때 혼자 한 줄을 차지하는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요소의 너비가 </a:t>
            </a:r>
            <a:r>
              <a:rPr lang="en-US" altLang="ko-KR" sz="1200"/>
              <a:t>100%</a:t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&lt;div&gt;, &lt;p&gt;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6D925-C550-4961-93F8-F1BF4967987C}"/>
              </a:ext>
            </a:extLst>
          </p:cNvPr>
          <p:cNvSpPr txBox="1"/>
          <p:nvPr/>
        </p:nvSpPr>
        <p:spPr>
          <a:xfrm>
            <a:off x="6050303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FCDB-D4BC-4411-9142-A6A220E0CAFA}"/>
              </a:ext>
            </a:extLst>
          </p:cNvPr>
          <p:cNvSpPr txBox="1"/>
          <p:nvPr/>
        </p:nvSpPr>
        <p:spPr>
          <a:xfrm>
            <a:off x="6241408" y="1728132"/>
            <a:ext cx="476494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줄을 차지하지 않는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화면에 표시되는 콘텐츠만큼만 영역을 차지하고 나머지 공간에는 다른 요소가 올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&lt;img&gt;, &lt;strong&gt;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604F-5681-456E-A10E-3DE9FE2F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0" y="2663651"/>
            <a:ext cx="5384553" cy="3335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690FD-EE96-4101-BEF4-708C16CD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8" y="3155624"/>
            <a:ext cx="5187062" cy="30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412E3-A492-40EC-B783-268B662C7DF5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</a:t>
            </a:r>
            <a:r>
              <a:rPr lang="en-US" altLang="ko-KR" sz="1600" b="1"/>
              <a:t> </a:t>
            </a:r>
            <a:r>
              <a:rPr lang="ko-KR" altLang="en-US" sz="1600" b="1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8086C-E254-40F6-8D1B-09EDD9135361}"/>
              </a:ext>
            </a:extLst>
          </p:cNvPr>
          <p:cNvSpPr txBox="1"/>
          <p:nvPr/>
        </p:nvSpPr>
        <p:spPr>
          <a:xfrm>
            <a:off x="771787" y="1673112"/>
            <a:ext cx="718097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</a:t>
            </a:r>
            <a:r>
              <a:rPr lang="en-US" altLang="ko-KR" sz="1200"/>
              <a:t>, </a:t>
            </a:r>
            <a:r>
              <a:rPr lang="ko-KR" altLang="en-US" sz="1200"/>
              <a:t>패딩</a:t>
            </a:r>
            <a:r>
              <a:rPr lang="en-US" altLang="ko-KR" sz="1200"/>
              <a:t>(padding), </a:t>
            </a:r>
            <a:r>
              <a:rPr lang="ko-KR" altLang="en-US" sz="1200"/>
              <a:t>박스의 테두리</a:t>
            </a:r>
            <a:r>
              <a:rPr lang="en-US" altLang="ko-KR" sz="1200"/>
              <a:t>(border), </a:t>
            </a:r>
            <a:r>
              <a:rPr lang="ko-KR" altLang="en-US" sz="1200"/>
              <a:t>그리고 마진</a:t>
            </a:r>
            <a:r>
              <a:rPr lang="en-US" altLang="ko-KR" sz="1200"/>
              <a:t>(margin) </a:t>
            </a:r>
            <a:r>
              <a:rPr lang="ko-KR" altLang="en-US" sz="1200"/>
              <a:t>등의 요소로 구성됨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6AAF1-D265-41AE-8B8E-EC16E48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63" y="842186"/>
            <a:ext cx="2062206" cy="188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01" y="3081828"/>
            <a:ext cx="5457562" cy="3538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AA4F1-AF6F-440E-9094-F72A5DCCE4DD}"/>
              </a:ext>
            </a:extLst>
          </p:cNvPr>
          <p:cNvSpPr txBox="1"/>
          <p:nvPr/>
        </p:nvSpPr>
        <p:spPr>
          <a:xfrm>
            <a:off x="472439" y="2731695"/>
            <a:ext cx="520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개발자 도구 창에서 박스 모델 확인 가능</a:t>
            </a:r>
          </a:p>
          <a:p>
            <a:endParaRPr lang="en-US" altLang="ko-KR" sz="1200"/>
          </a:p>
          <a:p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웹 브라우저에서 웹 문서 열기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박스 모델 확인할 부분을 마우스 오른쪽 버튼으로 누른 뒤 </a:t>
            </a:r>
            <a:r>
              <a:rPr lang="en-US" altLang="ko-KR" sz="1200"/>
              <a:t>[</a:t>
            </a:r>
            <a:r>
              <a:rPr lang="ko-KR" altLang="en-US" sz="1200"/>
              <a:t>검사</a:t>
            </a:r>
            <a:r>
              <a:rPr lang="en-US" altLang="ko-KR" sz="1200"/>
              <a:t>]</a:t>
            </a:r>
            <a:r>
              <a:rPr lang="ko-KR" altLang="en-US" sz="1200"/>
              <a:t> 선택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개발자 도구 창 위에서 </a:t>
            </a:r>
            <a:r>
              <a:rPr lang="en-US" altLang="ko-KR" sz="1200"/>
              <a:t>[Computed] </a:t>
            </a:r>
            <a:r>
              <a:rPr lang="ko-KR" altLang="en-US" sz="1200"/>
              <a:t>탭 클릭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254915"/>
            <a:ext cx="4770103" cy="235587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0E3FF4-8A10-45FE-8216-238064A5D142}"/>
              </a:ext>
            </a:extLst>
          </p:cNvPr>
          <p:cNvSpPr/>
          <p:nvPr/>
        </p:nvSpPr>
        <p:spPr>
          <a:xfrm>
            <a:off x="5647974" y="5654180"/>
            <a:ext cx="603016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309553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2985A-8B5A-4A68-B9E9-FAF02629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" y="3645830"/>
            <a:ext cx="5831073" cy="1481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28" y="1201568"/>
            <a:ext cx="2118779" cy="1949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04" y="4374334"/>
            <a:ext cx="4452798" cy="212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1530FB-12CE-4F60-9099-5924AB73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83" y="958572"/>
            <a:ext cx="3808110" cy="316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3628" y="958572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Box-width.html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box-sizing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53437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</a:t>
            </a:r>
            <a:r>
              <a:rPr lang="en-US" altLang="ko-KR" sz="1200"/>
              <a:t> </a:t>
            </a:r>
            <a:r>
              <a:rPr lang="ko-KR" altLang="en-US" sz="1200"/>
              <a:t>박스 모델의 너비를 계산할 때 어디까지 포함할지 결정하는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EE525-662F-4BC6-9E26-C8C9DAA2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074117"/>
            <a:ext cx="4428339" cy="932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75BA5-056A-41C3-A2AA-EB7624EA128C}"/>
              </a:ext>
            </a:extLst>
          </p:cNvPr>
          <p:cNvSpPr txBox="1"/>
          <p:nvPr/>
        </p:nvSpPr>
        <p:spPr>
          <a:xfrm>
            <a:off x="5964572" y="1059147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box-shdow </a:t>
            </a:r>
            <a:r>
              <a:rPr lang="ko-KR" altLang="en-US" sz="1400" b="1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0F29-0C38-45AF-8C1C-BE9CF1F79AF8}"/>
              </a:ext>
            </a:extLst>
          </p:cNvPr>
          <p:cNvSpPr txBox="1"/>
          <p:nvPr/>
        </p:nvSpPr>
        <p:spPr>
          <a:xfrm>
            <a:off x="6051085" y="1432512"/>
            <a:ext cx="505856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선택한 요소에 그림자 효과 내기</a:t>
            </a:r>
            <a:endParaRPr lang="en-US" altLang="ko-KR" sz="11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4510"/>
            <a:ext cx="5421776" cy="2710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9C4DE1-8FFF-43EF-893A-3C1209FCFB51}"/>
              </a:ext>
            </a:extLst>
          </p:cNvPr>
          <p:cNvGrpSpPr/>
          <p:nvPr/>
        </p:nvGrpSpPr>
        <p:grpSpPr>
          <a:xfrm>
            <a:off x="6096000" y="1264457"/>
            <a:ext cx="5142453" cy="1046430"/>
            <a:chOff x="620785" y="3119549"/>
            <a:chExt cx="5142453" cy="1046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85" y="3914774"/>
              <a:ext cx="4664279" cy="25120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B99E5-297C-498E-9C6D-FAA665556963}"/>
                </a:ext>
              </a:extLst>
            </p:cNvPr>
            <p:cNvSpPr/>
            <p:nvPr/>
          </p:nvSpPr>
          <p:spPr>
            <a:xfrm>
              <a:off x="3772268" y="3119549"/>
              <a:ext cx="199097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="" xmlns:ask="http://schemas.microsoft.com/office/drawing/2018/sketchyshapes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>
                  <a:solidFill>
                    <a:srgbClr val="0070C0"/>
                  </a:solidFill>
                </a:rPr>
                <a:t> </a:t>
              </a:r>
              <a:r>
                <a:rPr lang="ko-KR" altLang="en-US" sz="105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>
                  <a:solidFill>
                    <a:srgbClr val="0070C0"/>
                  </a:solidFill>
                </a:rPr>
                <a:t>, </a:t>
              </a:r>
            </a:p>
            <a:p>
              <a:r>
                <a:rPr lang="ko-KR" altLang="en-US" sz="105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rot="5400000">
              <a:off x="3683438" y="2830458"/>
              <a:ext cx="353803" cy="1814828"/>
            </a:xfrm>
            <a:prstGeom prst="bentConnector3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82F69EE-0437-45D7-99FE-6FB0CB9E8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" y="3851203"/>
            <a:ext cx="5310505" cy="255396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0B73DF-D018-4402-83C5-7EF0DDC97B86}"/>
              </a:ext>
            </a:extLst>
          </p:cNvPr>
          <p:cNvGrpSpPr/>
          <p:nvPr/>
        </p:nvGrpSpPr>
        <p:grpSpPr>
          <a:xfrm>
            <a:off x="0" y="706582"/>
            <a:ext cx="5704514" cy="2722418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0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4C57-2F28-4B8F-B1B7-83D8494B5560}"/>
              </a:ext>
            </a:extLst>
          </p:cNvPr>
          <p:cNvSpPr txBox="1"/>
          <p:nvPr/>
        </p:nvSpPr>
        <p:spPr>
          <a:xfrm>
            <a:off x="472439" y="422247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border-style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EACE-E099-432D-B4ED-48F1A3A9D43F}"/>
              </a:ext>
            </a:extLst>
          </p:cNvPr>
          <p:cNvSpPr txBox="1"/>
          <p:nvPr/>
        </p:nvSpPr>
        <p:spPr>
          <a:xfrm>
            <a:off x="556330" y="4658700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값이 </a:t>
            </a:r>
            <a:r>
              <a:rPr lang="en-US" altLang="ko-KR" sz="1200"/>
              <a:t>none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화면에</a:t>
            </a:r>
            <a:r>
              <a:rPr lang="en-US" altLang="ko-KR" sz="1200">
                <a:sym typeface="Wingdings" panose="05000000000000000000" pitchFamily="2" charset="2"/>
              </a:rPr>
              <a:t> </a:t>
            </a:r>
            <a:r>
              <a:rPr lang="ko-KR" altLang="en-US" sz="1200">
                <a:sym typeface="Wingdings" panose="05000000000000000000" pitchFamily="2" charset="2"/>
              </a:rPr>
              <a:t>테두리 표시안됨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39" y="967729"/>
            <a:ext cx="5173448" cy="5386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7" y="5366989"/>
            <a:ext cx="4345379" cy="441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7B607-54B2-465E-883A-9F52D45728BD}"/>
              </a:ext>
            </a:extLst>
          </p:cNvPr>
          <p:cNvSpPr txBox="1"/>
          <p:nvPr/>
        </p:nvSpPr>
        <p:spPr>
          <a:xfrm>
            <a:off x="601210" y="1137045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FD06-ED24-43E2-B5DF-486FC0054D58}"/>
              </a:ext>
            </a:extLst>
          </p:cNvPr>
          <p:cNvSpPr txBox="1"/>
          <p:nvPr/>
        </p:nvSpPr>
        <p:spPr>
          <a:xfrm>
            <a:off x="685101" y="1573272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4</a:t>
            </a:r>
            <a:r>
              <a:rPr lang="ko-KR" altLang="en-US" sz="1200"/>
              <a:t>개 방향의 값을 한꺼번에 지정할 때는 방향 순서를 지켜야 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top</a:t>
            </a:r>
            <a:r>
              <a:rPr lang="ko-KR" altLang="en-US" sz="1200"/>
              <a:t> </a:t>
            </a:r>
            <a:r>
              <a:rPr lang="en-US" altLang="ko-KR" sz="1200">
                <a:sym typeface="Wingdings" panose="05000000000000000000" pitchFamily="2" charset="2"/>
              </a:rPr>
              <a:t> right  bottom  left</a:t>
            </a:r>
            <a:endParaRPr lang="ko-KR" altLang="en-US" sz="120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DAD17FC-450F-443E-9255-39EDB0B04D12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5047236" y="3661195"/>
            <a:ext cx="1219103" cy="192652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96" y="1945220"/>
            <a:ext cx="2214165" cy="181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57" y="6120882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F67-6756-4597-9E3A-3AA7D503566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5E7C9-87A6-4644-B885-6FF799567D96}"/>
              </a:ext>
            </a:extLst>
          </p:cNvPr>
          <p:cNvSpPr txBox="1"/>
          <p:nvPr/>
        </p:nvSpPr>
        <p:spPr>
          <a:xfrm>
            <a:off x="771787" y="1553837"/>
            <a:ext cx="50333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CA3B81-4B29-4E39-873C-434B451F6D13}"/>
              </a:ext>
            </a:extLst>
          </p:cNvPr>
          <p:cNvGrpSpPr/>
          <p:nvPr/>
        </p:nvGrpSpPr>
        <p:grpSpPr>
          <a:xfrm>
            <a:off x="855677" y="1390826"/>
            <a:ext cx="4896665" cy="900954"/>
            <a:chOff x="855677" y="1390826"/>
            <a:chExt cx="4896665" cy="9009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677" y="1995817"/>
              <a:ext cx="3699544" cy="2959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9848E-50F4-427B-BDEF-FA7AAA1AFA0C}"/>
                </a:ext>
              </a:extLst>
            </p:cNvPr>
            <p:cNvSpPr txBox="1"/>
            <p:nvPr/>
          </p:nvSpPr>
          <p:spPr>
            <a:xfrm>
              <a:off x="3057373" y="1390826"/>
              <a:ext cx="2694969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383464" y="974422"/>
              <a:ext cx="343381" cy="169940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8267A7F-8EA2-4FF7-912D-021A5BA0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81" y="1664464"/>
            <a:ext cx="4218064" cy="2089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49" y="4094297"/>
            <a:ext cx="3345231" cy="2010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363872-AEFF-40B0-AF13-DDA52F2D79FF}"/>
              </a:ext>
            </a:extLst>
          </p:cNvPr>
          <p:cNvSpPr txBox="1"/>
          <p:nvPr/>
        </p:nvSpPr>
        <p:spPr>
          <a:xfrm>
            <a:off x="6736072" y="4085560"/>
            <a:ext cx="3892779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4</a:t>
            </a:r>
            <a:r>
              <a:rPr lang="ko-KR" altLang="en-US" sz="1100"/>
              <a:t>개 방향 테두리 모두 같은 값이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top → right → bottom으로 적용하다가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마지막 left 속성값이 빠짐</a:t>
            </a:r>
            <a:r>
              <a:rPr lang="en-US" altLang="ko-KR" sz="1100"/>
              <a:t>.</a:t>
            </a:r>
            <a:br>
              <a:rPr lang="en-US" altLang="ko-KR" sz="1100"/>
            </a:br>
            <a:r>
              <a:rPr lang="en-US" altLang="ko-KR" sz="1100">
                <a:sym typeface="Wingdings" panose="05000000000000000000" pitchFamily="2" charset="2"/>
              </a:rPr>
              <a:t> </a:t>
            </a:r>
            <a:r>
              <a:rPr lang="ko-KR" altLang="en-US" sz="1100"/>
              <a:t>left 속성값은 마주 보는 right 속성값과 똑같이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첫 번째 값인 </a:t>
            </a:r>
            <a:r>
              <a:rPr lang="en-US" altLang="ko-KR" sz="1100"/>
              <a:t>thick</a:t>
            </a:r>
            <a:r>
              <a:rPr lang="ko-KR" altLang="en-US" sz="1100"/>
              <a:t>이 </a:t>
            </a:r>
            <a:r>
              <a:rPr lang="en-US" altLang="ko-KR" sz="1100"/>
              <a:t>top, bottom</a:t>
            </a:r>
            <a:r>
              <a:rPr lang="ko-KR" altLang="en-US" sz="1100"/>
              <a:t> 값이 되고</a:t>
            </a:r>
            <a:r>
              <a:rPr lang="en-US" altLang="ko-KR" sz="1100"/>
              <a:t>, </a:t>
            </a:r>
            <a:br>
              <a:rPr lang="en-US" altLang="ko-KR" sz="1100"/>
            </a:br>
            <a:r>
              <a:rPr lang="ko-KR" altLang="en-US" sz="1100"/>
              <a:t>두 번째 값 </a:t>
            </a:r>
            <a:r>
              <a:rPr lang="en-US" altLang="ko-KR" sz="1100"/>
              <a:t>thin</a:t>
            </a:r>
            <a:r>
              <a:rPr lang="ko-KR" altLang="en-US" sz="1100"/>
              <a:t>은 </a:t>
            </a:r>
            <a:r>
              <a:rPr lang="en-US" altLang="ko-KR" sz="1100"/>
              <a:t>left, right</a:t>
            </a:r>
            <a:r>
              <a:rPr lang="ko-KR" altLang="en-US" sz="1100"/>
              <a:t> 값이 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top → right →bottom → left</a:t>
            </a:r>
            <a:r>
              <a:rPr lang="ko-KR" altLang="en-US" sz="1100"/>
              <a:t>순으로 적용됨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23715" y="1665029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841444" y="97891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브라우저에 내용을 표시하는 </a:t>
            </a:r>
            <a:r>
              <a:rPr lang="en-US" altLang="ko-KR" sz="1600" b="1">
                <a:highlight>
                  <a:srgbClr val="C0C0C0"/>
                </a:highlight>
              </a:rPr>
              <a:t>&lt;body&gt;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23581" y="1403265"/>
            <a:ext cx="80925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실제 브라우저에 표시될 내용 입력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대부분의 태그가 </a:t>
            </a:r>
            <a:r>
              <a:rPr lang="en-US" altLang="ko-KR" sz="1400"/>
              <a:t>&lt;body&gt; </a:t>
            </a:r>
            <a:r>
              <a:rPr lang="ko-KR" altLang="en-US" sz="1400"/>
              <a:t>태그와 </a:t>
            </a:r>
            <a:r>
              <a:rPr lang="en-US" altLang="ko-KR" sz="1400"/>
              <a:t>&lt;/body&gt; </a:t>
            </a:r>
            <a:r>
              <a:rPr lang="ko-KR" altLang="en-US" sz="1400"/>
              <a:t>태그 사이에서 사용하는 태그들</a:t>
            </a:r>
            <a:r>
              <a:rPr lang="en-US" altLang="ko-KR" sz="1400" b="1"/>
              <a:t> </a:t>
            </a:r>
            <a:endParaRPr lang="ko-KR" altLang="en-US" sz="1400" i="1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0A136-91A8-49C1-9042-9BA355A9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41" y="2733369"/>
            <a:ext cx="2229011" cy="1391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511EC-5DB2-42BF-B7BF-FAADF464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31" y="2354390"/>
            <a:ext cx="4414061" cy="21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1371-4824-44BB-A87C-1ACF30317EAF}"/>
              </a:ext>
            </a:extLst>
          </p:cNvPr>
          <p:cNvSpPr txBox="1"/>
          <p:nvPr/>
        </p:nvSpPr>
        <p:spPr>
          <a:xfrm>
            <a:off x="562651" y="1075448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border-color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22413-2220-4FCA-BD00-41CA3F314D82}"/>
              </a:ext>
            </a:extLst>
          </p:cNvPr>
          <p:cNvSpPr txBox="1"/>
          <p:nvPr/>
        </p:nvSpPr>
        <p:spPr>
          <a:xfrm>
            <a:off x="713655" y="1471604"/>
            <a:ext cx="20631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색상</a:t>
            </a:r>
            <a:r>
              <a:rPr lang="en-US" altLang="ko-KR" sz="1200"/>
              <a:t> </a:t>
            </a:r>
            <a:r>
              <a:rPr lang="ko-KR" altLang="en-US" sz="120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0CA06-52C2-49D1-A07E-5541D7BEB626}"/>
              </a:ext>
            </a:extLst>
          </p:cNvPr>
          <p:cNvSpPr txBox="1"/>
          <p:nvPr/>
        </p:nvSpPr>
        <p:spPr>
          <a:xfrm>
            <a:off x="6182684" y="103973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 </a:t>
            </a:r>
            <a:r>
              <a:rPr lang="ko-KR" altLang="en-US" sz="1600" b="1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4440-AF69-4C80-BBAF-9AA28651F2A2}"/>
              </a:ext>
            </a:extLst>
          </p:cNvPr>
          <p:cNvSpPr txBox="1"/>
          <p:nvPr/>
        </p:nvSpPr>
        <p:spPr>
          <a:xfrm>
            <a:off x="6249797" y="1414002"/>
            <a:ext cx="503339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 스타일과 두께</a:t>
            </a:r>
            <a:r>
              <a:rPr lang="en-US" altLang="ko-KR" sz="1200"/>
              <a:t>, </a:t>
            </a:r>
            <a:r>
              <a:rPr lang="ko-KR" altLang="en-US" sz="1200"/>
              <a:t>색상 등을 묶어 표기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border-top</a:t>
            </a:r>
            <a:r>
              <a:rPr lang="ko-KR" altLang="en-US" sz="1200"/>
              <a:t>이나 </a:t>
            </a:r>
            <a:r>
              <a:rPr lang="en-US" altLang="ko-KR" sz="1200"/>
              <a:t>border-right</a:t>
            </a:r>
            <a:r>
              <a:rPr lang="ko-KR" altLang="en-US" sz="1200"/>
              <a:t>처럼 방향을 함께 써서 </a:t>
            </a:r>
            <a:r>
              <a:rPr lang="en-US" altLang="ko-KR" sz="1200"/>
              <a:t>4</a:t>
            </a:r>
            <a:r>
              <a:rPr lang="ko-KR" altLang="en-US" sz="1200"/>
              <a:t>개 방향의 스타일을 따로 지정할 수 있음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D7C4D-373B-4D0F-BB01-F148C5C1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2644"/>
            <a:ext cx="5179896" cy="336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ABBF1-2CB7-4152-A67D-BE1B8527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1" y="2640162"/>
            <a:ext cx="4915951" cy="35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8" y="1604227"/>
            <a:ext cx="531862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테두리를 둥글게 처리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꼭짓점 부분에 원</a:t>
            </a:r>
            <a:r>
              <a:rPr lang="en-US" altLang="ko-KR" sz="1200"/>
              <a:t>(</a:t>
            </a:r>
            <a:r>
              <a:rPr lang="ko-KR" altLang="en-US" sz="1200"/>
              <a:t>반지름 </a:t>
            </a:r>
            <a:r>
              <a:rPr lang="en-US" altLang="ko-KR" sz="1200"/>
              <a:t>r)</a:t>
            </a:r>
            <a:r>
              <a:rPr lang="ko-KR" altLang="en-US" sz="1200"/>
              <a:t>이 있다고 가정해서 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" y="2214843"/>
            <a:ext cx="2306973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3940851"/>
            <a:ext cx="2944536" cy="331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537515"/>
            <a:ext cx="4083429" cy="8500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33F2D-A783-4BA9-B716-BA0A15CD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37" y="1405375"/>
            <a:ext cx="3166844" cy="1880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240" y="2019111"/>
            <a:ext cx="1874234" cy="1271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F0C2B0-6EE2-4189-8926-1B03E60B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173" y="3654217"/>
            <a:ext cx="3116371" cy="1752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86" y="3737320"/>
            <a:ext cx="1728141" cy="1668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12545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Border-5.html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488" y="3441558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4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7" y="1604227"/>
            <a:ext cx="64763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border</a:t>
            </a:r>
            <a:r>
              <a:rPr lang="ko-KR" altLang="en-US" sz="1200"/>
              <a:t>와 </a:t>
            </a:r>
            <a:r>
              <a:rPr lang="en-US" altLang="ko-KR" sz="1200"/>
              <a:t>radius </a:t>
            </a:r>
            <a:r>
              <a:rPr lang="ko-KR" altLang="en-US" sz="1200"/>
              <a:t>사이에 위치를 나타내는 예약어를 사용하면</a:t>
            </a:r>
            <a:r>
              <a:rPr lang="en-US" altLang="ko-KR" sz="1200"/>
              <a:t> </a:t>
            </a:r>
            <a:r>
              <a:rPr lang="ko-KR" altLang="en-US" sz="1200"/>
              <a:t>꼭짓점마다 다르게 처리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1F1FE-1C19-457B-A9E9-0B7C17FA1B25}"/>
              </a:ext>
            </a:extLst>
          </p:cNvPr>
          <p:cNvSpPr txBox="1"/>
          <p:nvPr/>
        </p:nvSpPr>
        <p:spPr>
          <a:xfrm>
            <a:off x="679507" y="225538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6" y="2532379"/>
            <a:ext cx="3076034" cy="1569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643D97-36E7-4869-9B4C-66CDFFA1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6" y="2045836"/>
            <a:ext cx="3008109" cy="3404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1853" y="2136031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Border-7.html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C4E7-FC78-4379-A8FA-BD1666C523F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margin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02E3D-BB0F-4232-B144-1CF2944A1623}"/>
              </a:ext>
            </a:extLst>
          </p:cNvPr>
          <p:cNvSpPr txBox="1"/>
          <p:nvPr/>
        </p:nvSpPr>
        <p:spPr>
          <a:xfrm>
            <a:off x="707297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요소 주변의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</a:t>
            </a:r>
            <a:r>
              <a:rPr lang="en-US" altLang="ko-KR" sz="1200"/>
              <a:t> </a:t>
            </a:r>
            <a:r>
              <a:rPr lang="ko-KR" altLang="en-US" sz="120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31" y="2320699"/>
            <a:ext cx="3137352" cy="344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5" y="2911224"/>
            <a:ext cx="5263611" cy="126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F46CB-AAEB-4F6D-A77F-C4C5DA6320E2}"/>
              </a:ext>
            </a:extLst>
          </p:cNvPr>
          <p:cNvSpPr txBox="1"/>
          <p:nvPr/>
        </p:nvSpPr>
        <p:spPr>
          <a:xfrm>
            <a:off x="7133438" y="1188458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margin </a:t>
            </a:r>
            <a:r>
              <a:rPr lang="ko-KR" altLang="en-US" sz="1400" b="1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4AAE-1328-47F6-B87F-B8455CE373C8}"/>
              </a:ext>
            </a:extLst>
          </p:cNvPr>
          <p:cNvSpPr txBox="1"/>
          <p:nvPr/>
        </p:nvSpPr>
        <p:spPr>
          <a:xfrm>
            <a:off x="7133438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배치할 요소의 너빗값이 정해져 있어야 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margin-left</a:t>
            </a:r>
            <a:r>
              <a:rPr lang="ko-KR" altLang="en-US" sz="1200"/>
              <a:t>와 </a:t>
            </a:r>
            <a:r>
              <a:rPr lang="en-US" altLang="ko-KR" sz="1200"/>
              <a:t>margin-right</a:t>
            </a:r>
            <a:r>
              <a:rPr lang="ko-KR" altLang="en-US" sz="1200"/>
              <a:t>의 속성값을 </a:t>
            </a:r>
            <a:r>
              <a:rPr lang="en-US" altLang="ko-KR" sz="1200"/>
              <a:t>auto</a:t>
            </a:r>
            <a:r>
              <a:rPr lang="ko-KR" altLang="en-US" sz="1200"/>
              <a:t>로 지정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BB407D-5260-4F55-910C-89B303D1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03" y="2214887"/>
            <a:ext cx="4803484" cy="3454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490" y="4346304"/>
            <a:ext cx="4702510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E076F5A9-5814-458D-A371-E18EF6725C92}"/>
              </a:ext>
            </a:extLst>
          </p:cNvPr>
          <p:cNvSpPr/>
          <p:nvPr/>
        </p:nvSpPr>
        <p:spPr>
          <a:xfrm rot="10800000">
            <a:off x="6014906" y="5669541"/>
            <a:ext cx="3085750" cy="694009"/>
          </a:xfrm>
          <a:prstGeom prst="bentArrow">
            <a:avLst>
              <a:gd name="adj1" fmla="val 25000"/>
              <a:gd name="adj2" fmla="val 20270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263" y="1188458"/>
            <a:ext cx="1701349" cy="1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52C80-157E-4EF6-BF75-9F89A7B2E019}"/>
              </a:ext>
            </a:extLst>
          </p:cNvPr>
          <p:cNvSpPr txBox="1"/>
          <p:nvPr/>
        </p:nvSpPr>
        <p:spPr>
          <a:xfrm>
            <a:off x="620784" y="1157681"/>
            <a:ext cx="447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E6CD-A492-423C-B3A9-FE22CACACEAC}"/>
              </a:ext>
            </a:extLst>
          </p:cNvPr>
          <p:cNvSpPr txBox="1"/>
          <p:nvPr/>
        </p:nvSpPr>
        <p:spPr>
          <a:xfrm>
            <a:off x="707296" y="1531046"/>
            <a:ext cx="446871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세로로 배치할 경우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마진과 마진이 만날 때 마진 값이 큰 쪽으로 겹쳐지는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2647460"/>
            <a:ext cx="2412102" cy="2466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C26216-2E47-4092-B288-152147B46996}"/>
              </a:ext>
            </a:extLst>
          </p:cNvPr>
          <p:cNvSpPr txBox="1"/>
          <p:nvPr/>
        </p:nvSpPr>
        <p:spPr>
          <a:xfrm>
            <a:off x="1021814" y="353998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60" y="4594510"/>
            <a:ext cx="1055563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" y="4439340"/>
            <a:ext cx="1089846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2BEA1-4313-4B29-BE71-B46E9FE866D4}"/>
              </a:ext>
            </a:extLst>
          </p:cNvPr>
          <p:cNvSpPr txBox="1"/>
          <p:nvPr/>
        </p:nvSpPr>
        <p:spPr>
          <a:xfrm>
            <a:off x="4564074" y="351325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B2A51-2540-4FF8-8848-761FA26EE25D}"/>
              </a:ext>
            </a:extLst>
          </p:cNvPr>
          <p:cNvSpPr txBox="1"/>
          <p:nvPr/>
        </p:nvSpPr>
        <p:spPr>
          <a:xfrm>
            <a:off x="7759816" y="1232482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28AAB-E0C4-4599-B85F-9E12EB8C4D91}"/>
              </a:ext>
            </a:extLst>
          </p:cNvPr>
          <p:cNvSpPr txBox="1"/>
          <p:nvPr/>
        </p:nvSpPr>
        <p:spPr>
          <a:xfrm>
            <a:off x="7846329" y="1605847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콘텐츠 영역과 테두리 사이의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 지정하는 방법과 같다</a:t>
            </a:r>
            <a:endParaRPr lang="en-US" altLang="ko-KR" sz="12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73" y="2408175"/>
            <a:ext cx="1844618" cy="1682199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904252" y="3880552"/>
            <a:ext cx="1110002" cy="55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426356" y="3880553"/>
            <a:ext cx="1180086" cy="713957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64074" y="261946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Margin-overlab.html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422F-AC2F-4C43-9A6B-AB9DC6DD8C8C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AD90A-4A65-4B9C-930F-73EE749FA456}"/>
              </a:ext>
            </a:extLst>
          </p:cNvPr>
          <p:cNvSpPr txBox="1"/>
          <p:nvPr/>
        </p:nvSpPr>
        <p:spPr>
          <a:xfrm>
            <a:off x="620785" y="1661020"/>
            <a:ext cx="389249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요소의</a:t>
            </a:r>
            <a:r>
              <a:rPr lang="en-US" altLang="ko-KR" sz="1200"/>
              <a:t> </a:t>
            </a:r>
            <a:r>
              <a:rPr lang="ko-KR" altLang="en-US" sz="1200"/>
              <a:t>배치 방법 결정</a:t>
            </a:r>
            <a:r>
              <a:rPr lang="en-US" altLang="ko-KR" sz="1200"/>
              <a:t>.</a:t>
            </a:r>
            <a:endParaRPr lang="en-US" altLang="ko-KR" sz="120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3442268"/>
            <a:ext cx="4837739" cy="123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B73F99-5C20-49AE-827E-0AFF9A3BDDF0}"/>
              </a:ext>
            </a:extLst>
          </p:cNvPr>
          <p:cNvSpPr txBox="1"/>
          <p:nvPr/>
        </p:nvSpPr>
        <p:spPr>
          <a:xfrm>
            <a:off x="472439" y="2954134"/>
            <a:ext cx="4588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블록 레벨 요소</a:t>
            </a:r>
            <a:r>
              <a:rPr lang="en-US" altLang="ko-KR" sz="1200" b="1"/>
              <a:t>, </a:t>
            </a:r>
            <a:r>
              <a:rPr lang="ko-KR" altLang="en-US" sz="1200" b="1"/>
              <a:t>인라인 레벨 요소를 바꿀 때 사용하는 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7" y="1807614"/>
            <a:ext cx="5613368" cy="21494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97" y="4499632"/>
            <a:ext cx="5263501" cy="961601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3F5D57E0-E6C2-423F-AFE6-314797304849}"/>
              </a:ext>
            </a:extLst>
          </p:cNvPr>
          <p:cNvSpPr/>
          <p:nvPr/>
        </p:nvSpPr>
        <p:spPr>
          <a:xfrm>
            <a:off x="2097247" y="1172886"/>
            <a:ext cx="2659311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8427-38C0-4C8A-9735-922CD79477DE}"/>
              </a:ext>
            </a:extLst>
          </p:cNvPr>
          <p:cNvSpPr txBox="1"/>
          <p:nvPr/>
        </p:nvSpPr>
        <p:spPr>
          <a:xfrm>
            <a:off x="2190574" y="1161410"/>
            <a:ext cx="247265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/>
          </a:p>
        </p:txBody>
      </p:sp>
      <p:sp>
        <p:nvSpPr>
          <p:cNvPr id="3" name="TextBox 2"/>
          <p:cNvSpPr txBox="1"/>
          <p:nvPr/>
        </p:nvSpPr>
        <p:spPr>
          <a:xfrm>
            <a:off x="9199984" y="1483734"/>
            <a:ext cx="14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Display.html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E46C3-459D-432D-AA19-2A28B2468BB8}"/>
              </a:ext>
            </a:extLst>
          </p:cNvPr>
          <p:cNvSpPr txBox="1"/>
          <p:nvPr/>
        </p:nvSpPr>
        <p:spPr>
          <a:xfrm>
            <a:off x="812177" y="1079768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float </a:t>
            </a:r>
            <a:r>
              <a:rPr lang="ko-KR" altLang="en-US" sz="1600" b="1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A41A4-59A9-41C3-AADF-8A664E3BE6C5}"/>
              </a:ext>
            </a:extLst>
          </p:cNvPr>
          <p:cNvSpPr txBox="1"/>
          <p:nvPr/>
        </p:nvSpPr>
        <p:spPr>
          <a:xfrm>
            <a:off x="812178" y="1566636"/>
            <a:ext cx="183348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요소를</a:t>
            </a:r>
            <a:r>
              <a:rPr lang="en-US" altLang="ko-KR" sz="1200"/>
              <a:t> </a:t>
            </a:r>
            <a:r>
              <a:rPr lang="ko-KR" altLang="en-US" sz="1200"/>
              <a:t>왼쪽이나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오른쪽에 떠 있게 만듦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62" y="1032446"/>
            <a:ext cx="2744414" cy="158241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CCF61E-76B2-430A-91F7-7C29445CAD5B}"/>
              </a:ext>
            </a:extLst>
          </p:cNvPr>
          <p:cNvCxnSpPr/>
          <p:nvPr/>
        </p:nvCxnSpPr>
        <p:spPr>
          <a:xfrm>
            <a:off x="6266576" y="780176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D5C7F67-5D2D-4647-9778-3940CF84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902102"/>
            <a:ext cx="3338786" cy="23591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28" y="4346196"/>
            <a:ext cx="3197049" cy="2230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FFACF-6138-4201-8E08-770D81F7C0CA}"/>
              </a:ext>
            </a:extLst>
          </p:cNvPr>
          <p:cNvSpPr txBox="1"/>
          <p:nvPr/>
        </p:nvSpPr>
        <p:spPr>
          <a:xfrm>
            <a:off x="6962862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10A0D-B073-422C-AC4F-5358AF4DD75F}"/>
              </a:ext>
            </a:extLst>
          </p:cNvPr>
          <p:cNvSpPr txBox="1"/>
          <p:nvPr/>
        </p:nvSpPr>
        <p:spPr>
          <a:xfrm>
            <a:off x="7021586" y="1665842"/>
            <a:ext cx="315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float </a:t>
            </a:r>
            <a:r>
              <a:rPr lang="ko-KR" altLang="en-US" sz="1200"/>
              <a:t>속성을 무효화 시키는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35"/>
          <a:stretch/>
        </p:blipFill>
        <p:spPr>
          <a:xfrm>
            <a:off x="7088698" y="2604377"/>
            <a:ext cx="3423311" cy="11547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810" y="2141460"/>
            <a:ext cx="2550247" cy="276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3118" y="2929810"/>
            <a:ext cx="14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Float-1.html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858CB-B369-4256-9874-086C653A2505}"/>
              </a:ext>
            </a:extLst>
          </p:cNvPr>
          <p:cNvSpPr txBox="1"/>
          <p:nvPr/>
        </p:nvSpPr>
        <p:spPr>
          <a:xfrm>
            <a:off x="520117" y="1132514"/>
            <a:ext cx="43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58AFD-8DD2-4EC6-8B50-54923928CA2A}"/>
              </a:ext>
            </a:extLst>
          </p:cNvPr>
          <p:cNvSpPr txBox="1"/>
          <p:nvPr/>
        </p:nvSpPr>
        <p:spPr>
          <a:xfrm>
            <a:off x="620786" y="1661020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 요소의 위치를 지정하는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3"/>
          <a:stretch/>
        </p:blipFill>
        <p:spPr>
          <a:xfrm>
            <a:off x="620786" y="2044083"/>
            <a:ext cx="4546832" cy="151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AF94FB-9A14-417C-94B8-DC38C0B6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24" y="1026166"/>
            <a:ext cx="5246659" cy="4487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543A-57B3-46AD-A1D4-F654C41A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6" y="3582303"/>
            <a:ext cx="4610232" cy="3229354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7189" y="6092504"/>
            <a:ext cx="5622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www.w3schools.com/css/css_positioning.asp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4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39B5-4192-4F5A-913F-D2A0E12A61BE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position </a:t>
            </a:r>
            <a:r>
              <a:rPr lang="ko-KR" altLang="en-US" sz="1600" b="1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77B9F-22ED-410B-9911-AB7EAA05B23D}"/>
              </a:ext>
            </a:extLst>
          </p:cNvPr>
          <p:cNvSpPr txBox="1"/>
          <p:nvPr/>
        </p:nvSpPr>
        <p:spPr>
          <a:xfrm>
            <a:off x="520117" y="1620001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D113AB-20C7-4C1E-A67E-2324246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1979796"/>
            <a:ext cx="3305263" cy="2978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15C226-F53C-4C1A-A0DB-352FE158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2324734"/>
            <a:ext cx="4035105" cy="1309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8E522-7136-48F7-8757-52E7266F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96" y="1015609"/>
            <a:ext cx="4856487" cy="4498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5AC53-D698-4686-BA02-5BE9C72A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6" y="3786627"/>
            <a:ext cx="4130467" cy="3071373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57" y="838993"/>
            <a:ext cx="2252490" cy="135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709" y="773083"/>
            <a:ext cx="59323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www.w3schools.com/cssref/pr_class_display.asp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inline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inline element</a:t>
            </a:r>
            <a:r>
              <a:rPr lang="ko-KR" altLang="en-US" dirty="0" smtClean="0"/>
              <a:t>로 취급 </a:t>
            </a:r>
            <a:endParaRPr lang="en-US" altLang="ko-KR" dirty="0" smtClean="0"/>
          </a:p>
          <a:p>
            <a:r>
              <a:rPr lang="en-US" altLang="ko-KR" dirty="0" smtClean="0"/>
              <a:t>block : block element</a:t>
            </a:r>
            <a:r>
              <a:rPr lang="ko-KR" altLang="en-US" dirty="0" smtClean="0"/>
              <a:t>로 취급</a:t>
            </a:r>
            <a:endParaRPr lang="en-US" altLang="ko-KR" dirty="0" smtClean="0"/>
          </a:p>
          <a:p>
            <a:r>
              <a:rPr lang="en-US" altLang="ko-KR" dirty="0" smtClean="0"/>
              <a:t>flex : block-level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grid : block-level grid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inline-block : inline-level block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inline-flex : inline-level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inline-grid </a:t>
            </a:r>
            <a:r>
              <a:rPr lang="en-US" altLang="ko-KR" dirty="0"/>
              <a:t>: inline-level </a:t>
            </a:r>
            <a:r>
              <a:rPr lang="en-US" altLang="ko-KR" dirty="0" smtClean="0"/>
              <a:t>grid </a:t>
            </a:r>
            <a:r>
              <a:rPr lang="ko-KR" altLang="en-US" dirty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매우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41" y="496858"/>
            <a:ext cx="5302048" cy="59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193C9-6CE0-47D8-BBCA-2800E041E56B}"/>
              </a:ext>
            </a:extLst>
          </p:cNvPr>
          <p:cNvSpPr txBox="1"/>
          <p:nvPr/>
        </p:nvSpPr>
        <p:spPr>
          <a:xfrm>
            <a:off x="625355" y="1601835"/>
            <a:ext cx="5540554" cy="327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Courier"/>
              </a:rPr>
              <a:t>시맨틱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(semantic) :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의미론적인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,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의미가 통하는 </a:t>
            </a:r>
            <a:endParaRPr lang="en-US" altLang="ko-KR" sz="1100">
              <a:solidFill>
                <a:srgbClr val="0070C0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이름만 봐도 의미를 알 수 있는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태그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Courier"/>
              </a:rPr>
              <a:t>왜 사용할까</a:t>
            </a:r>
            <a:r>
              <a:rPr lang="en-US" altLang="ko-KR" sz="1600" b="1">
                <a:latin typeface="Courier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화면 낭독기 같은 보조 기기에서 사이트의 구조를 이해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할 수 있다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구조가 정확히 나눠지므로 </a:t>
            </a:r>
            <a:r>
              <a:rPr lang="en-US" altLang="ko-KR" sz="1400">
                <a:latin typeface="Courier"/>
              </a:rPr>
              <a:t>PC</a:t>
            </a:r>
            <a:r>
              <a:rPr lang="ko-KR" altLang="en-US" sz="1400">
                <a:latin typeface="Courier"/>
              </a:rPr>
              <a:t>나 모바일 등 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ko-KR" altLang="en-US" sz="1400">
                <a:latin typeface="Courier"/>
              </a:rPr>
              <a:t>다양한 화면에서 웹 문서를 표현하기가 쉽다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웹 사이트를 검색할 때 필요한 내용을 정확히 찾을 수 있다</a:t>
            </a:r>
            <a:endParaRPr lang="en-US" altLang="ko-KR" sz="1400">
              <a:latin typeface="Couri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E7E3B-0EBB-471C-BFED-C363125E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16" y="934830"/>
            <a:ext cx="4161868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10034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Flexbox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유연한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레이아웃을 쉽게 디자인할 수 있도록 개발된 레이아웃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flexible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" y="1970120"/>
            <a:ext cx="71561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&lt;!DOCTYPE html&gt;</a:t>
            </a:r>
          </a:p>
          <a:p>
            <a:r>
              <a:rPr lang="en-US" altLang="ko-KR" sz="1000" dirty="0"/>
              <a:t>&lt;html&gt;</a:t>
            </a:r>
          </a:p>
          <a:p>
            <a:r>
              <a:rPr lang="en-US" altLang="ko-KR" sz="1000" dirty="0"/>
              <a:t>&lt;head&gt;</a:t>
            </a:r>
          </a:p>
          <a:p>
            <a:r>
              <a:rPr lang="en-US" altLang="ko-KR" sz="1000" dirty="0"/>
              <a:t>&lt;style&gt;</a:t>
            </a:r>
          </a:p>
          <a:p>
            <a:r>
              <a:rPr lang="en-US" altLang="ko-KR" sz="1000" dirty="0"/>
              <a:t>.flex-container {</a:t>
            </a:r>
          </a:p>
          <a:p>
            <a:r>
              <a:rPr lang="en-US" altLang="ko-KR" sz="1000" b="1" dirty="0"/>
              <a:t>  display: flex;</a:t>
            </a:r>
          </a:p>
          <a:p>
            <a:r>
              <a:rPr lang="en-US" altLang="ko-KR" sz="1000" dirty="0"/>
              <a:t>  background-color: </a:t>
            </a:r>
            <a:r>
              <a:rPr lang="en-US" altLang="ko-KR" sz="1000" dirty="0" err="1"/>
              <a:t>DodgerBlue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smtClean="0"/>
              <a:t>}</a:t>
            </a:r>
            <a:endParaRPr lang="en-US" altLang="ko-KR" sz="1000" dirty="0"/>
          </a:p>
          <a:p>
            <a:r>
              <a:rPr lang="en-US" altLang="ko-KR" sz="1000" dirty="0"/>
              <a:t>.flex-container &gt; div {</a:t>
            </a:r>
          </a:p>
          <a:p>
            <a:r>
              <a:rPr lang="en-US" altLang="ko-KR" sz="1000" dirty="0"/>
              <a:t>  background-color: #f1f1f1;</a:t>
            </a:r>
          </a:p>
          <a:p>
            <a:r>
              <a:rPr lang="en-US" altLang="ko-KR" sz="1000" dirty="0"/>
              <a:t>  margin: 10px;</a:t>
            </a:r>
          </a:p>
          <a:p>
            <a:r>
              <a:rPr lang="en-US" altLang="ko-KR" sz="1000" dirty="0"/>
              <a:t>  padding: 20px;</a:t>
            </a:r>
          </a:p>
          <a:p>
            <a:r>
              <a:rPr lang="en-US" altLang="ko-KR" sz="1000" dirty="0"/>
              <a:t>  font-size: 30px;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&lt;/style&gt;</a:t>
            </a:r>
          </a:p>
          <a:p>
            <a:r>
              <a:rPr lang="en-US" altLang="ko-KR" sz="1000" dirty="0"/>
              <a:t>&lt;/head&gt;</a:t>
            </a:r>
          </a:p>
          <a:p>
            <a:r>
              <a:rPr lang="en-US" altLang="ko-KR" sz="1000" dirty="0"/>
              <a:t>&lt;body</a:t>
            </a:r>
            <a:r>
              <a:rPr lang="en-US" altLang="ko-KR" sz="1000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&lt;div class="flex-container"&gt;</a:t>
            </a:r>
          </a:p>
          <a:p>
            <a:r>
              <a:rPr lang="en-US" altLang="ko-KR" sz="1000" b="1" dirty="0"/>
              <a:t>  &lt;div&gt;1&lt;/div&gt;</a:t>
            </a:r>
          </a:p>
          <a:p>
            <a:r>
              <a:rPr lang="en-US" altLang="ko-KR" sz="1000" b="1" dirty="0"/>
              <a:t>  &lt;div&gt;2&lt;/div&gt;</a:t>
            </a:r>
          </a:p>
          <a:p>
            <a:r>
              <a:rPr lang="en-US" altLang="ko-KR" sz="1000" b="1" dirty="0"/>
              <a:t>  &lt;div&gt;3&lt;/div&gt;  </a:t>
            </a:r>
          </a:p>
          <a:p>
            <a:r>
              <a:rPr lang="en-US" altLang="ko-KR" sz="1000" b="1" dirty="0"/>
              <a:t>&lt;/div</a:t>
            </a:r>
            <a:r>
              <a:rPr lang="en-US" altLang="ko-KR" sz="1000" b="1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&lt;p&gt;A Flexible Layout must have a parent element with the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&gt;display&lt;/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 property set to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&gt;flex&lt;/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&gt;.&lt;/p&gt;</a:t>
            </a:r>
          </a:p>
          <a:p>
            <a:r>
              <a:rPr lang="en-US" altLang="ko-KR" sz="1000" dirty="0" smtClean="0"/>
              <a:t>&lt;</a:t>
            </a:r>
            <a:r>
              <a:rPr lang="en-US" altLang="ko-KR" sz="1000" dirty="0"/>
              <a:t>p&gt;Direct child elements(s) of the flexible container automatically becomes flexible items.&lt;/p&gt;</a:t>
            </a:r>
          </a:p>
          <a:p>
            <a:r>
              <a:rPr lang="en-US" altLang="ko-KR" sz="1000" dirty="0" smtClean="0"/>
              <a:t>&lt;/</a:t>
            </a:r>
            <a:r>
              <a:rPr lang="en-US" altLang="ko-KR" sz="1000" dirty="0"/>
              <a:t>body&gt;</a:t>
            </a:r>
          </a:p>
          <a:p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2510206"/>
            <a:ext cx="5142807" cy="240399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8575964" y="4494182"/>
            <a:ext cx="415635" cy="114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0185862" y="3817500"/>
            <a:ext cx="318654" cy="1244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2610" y="508427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아이템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75964" y="563522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컨테이너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2091264"/>
            <a:ext cx="53229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www.w3schools.com/css/css3_flexbox.asp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1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Containers &amp; Flex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8" y="1907087"/>
            <a:ext cx="5096508" cy="1922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1" y="1907087"/>
            <a:ext cx="4483752" cy="3450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20" y="5744584"/>
            <a:ext cx="544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www.youtube.com/watch?v=3YW65K6LcIA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7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Axes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3" y="1549101"/>
            <a:ext cx="11664603" cy="4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4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895" y="1221971"/>
            <a:ext cx="10852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컨테이너의 속성 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flex-direction : column, row, column-reverse, row-reverse (</a:t>
            </a:r>
            <a:r>
              <a:rPr lang="ko-KR" altLang="en-US" dirty="0" smtClean="0"/>
              <a:t>아이템들을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쌓는 방향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flex-wrap : wrap, </a:t>
            </a:r>
            <a:r>
              <a:rPr lang="en-US" altLang="ko-KR" dirty="0" err="1" smtClean="0"/>
              <a:t>nowrap</a:t>
            </a:r>
            <a:r>
              <a:rPr lang="en-US" altLang="ko-KR" dirty="0" smtClean="0"/>
              <a:t>, wrap-reverse (</a:t>
            </a:r>
            <a:r>
              <a:rPr lang="ko-KR" altLang="en-US" dirty="0" smtClean="0"/>
              <a:t>컨테이너를 넘치는 경우의 처리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Flex-flow : row wrap, … (flex-direction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함께 설정하는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Justify-content : center, flex-start, flex-end, space-around, space-between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align-items : </a:t>
            </a:r>
            <a:r>
              <a:rPr lang="en-US" altLang="ko-KR" dirty="0"/>
              <a:t>center, flex-start, flex-end, </a:t>
            </a:r>
            <a:r>
              <a:rPr lang="en-US" altLang="ko-KR" dirty="0" smtClean="0"/>
              <a:t>stretch, baseline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align-content : space-around, space-between, stretch, center (flex </a:t>
            </a:r>
            <a:r>
              <a:rPr lang="ko-KR" altLang="en-US" dirty="0" smtClean="0"/>
              <a:t>라인의 정렬</a:t>
            </a:r>
            <a:r>
              <a:rPr lang="en-US" altLang="ko-KR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아이템의 속성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order : </a:t>
            </a:r>
            <a:r>
              <a:rPr lang="ko-KR" altLang="en-US" dirty="0" smtClean="0"/>
              <a:t>아이템의 순서 지정 </a:t>
            </a:r>
            <a:endParaRPr lang="en-US" altLang="ko-KR" dirty="0"/>
          </a:p>
          <a:p>
            <a:r>
              <a:rPr lang="en-US" altLang="ko-KR" dirty="0" smtClean="0"/>
              <a:t>flex-grow : </a:t>
            </a:r>
            <a:r>
              <a:rPr lang="ko-KR" altLang="en-US" dirty="0" smtClean="0"/>
              <a:t>아이템의 크기 지정</a:t>
            </a:r>
            <a:endParaRPr lang="en-US" altLang="ko-KR" dirty="0"/>
          </a:p>
          <a:p>
            <a:r>
              <a:rPr lang="en-US" altLang="ko-KR" dirty="0" smtClean="0"/>
              <a:t>flex-shrink : </a:t>
            </a:r>
            <a:r>
              <a:rPr lang="ko-KR" altLang="en-US" dirty="0" smtClean="0"/>
              <a:t>축소 필요시의 축소 정도 지정 </a:t>
            </a:r>
            <a:endParaRPr lang="en-US" altLang="ko-KR" dirty="0"/>
          </a:p>
          <a:p>
            <a:r>
              <a:rPr lang="en-US" altLang="ko-KR" dirty="0" smtClean="0"/>
              <a:t>flex-basis : </a:t>
            </a:r>
            <a:r>
              <a:rPr lang="ko-KR" altLang="en-US" dirty="0" smtClean="0"/>
              <a:t>아이템의 초기 길이 지정 </a:t>
            </a:r>
            <a:endParaRPr lang="en-US" altLang="ko-KR" dirty="0"/>
          </a:p>
          <a:p>
            <a:r>
              <a:rPr lang="en-US" altLang="ko-KR" dirty="0" smtClean="0"/>
              <a:t>flex </a:t>
            </a:r>
            <a:r>
              <a:rPr lang="en-US" altLang="ko-KR" dirty="0"/>
              <a:t>: flex-grow, flex-shrink, </a:t>
            </a:r>
            <a:r>
              <a:rPr lang="en-US" altLang="ko-KR" dirty="0" smtClean="0"/>
              <a:t>flex-basis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한번에 지정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align-self : </a:t>
            </a:r>
            <a:r>
              <a:rPr lang="ko-KR" altLang="en-US" dirty="0" smtClean="0"/>
              <a:t>한 아이템의 정렬 지정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985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과 행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으로 이루어진 그리드 기반의 레이아웃 </a:t>
            </a:r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grid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grid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9532" y="1634061"/>
            <a:ext cx="5711820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&lt;style&gt;</a:t>
            </a:r>
          </a:p>
          <a:p>
            <a:r>
              <a:rPr lang="en-US" altLang="ko-KR" sz="900" dirty="0"/>
              <a:t>.grid-container {</a:t>
            </a:r>
          </a:p>
          <a:p>
            <a:r>
              <a:rPr lang="en-US" altLang="ko-KR" sz="900" b="1" dirty="0"/>
              <a:t>  display: grid;</a:t>
            </a:r>
          </a:p>
          <a:p>
            <a:r>
              <a:rPr lang="en-US" altLang="ko-KR" sz="900" dirty="0"/>
              <a:t>  grid-template-columns: auto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  background-color: #2196F3;</a:t>
            </a:r>
          </a:p>
          <a:p>
            <a:r>
              <a:rPr lang="en-US" altLang="ko-KR" sz="900" dirty="0"/>
              <a:t>  padding: 10px;</a:t>
            </a:r>
          </a:p>
          <a:p>
            <a:r>
              <a:rPr lang="en-US" altLang="ko-KR" sz="900" dirty="0" smtClean="0"/>
              <a:t>}</a:t>
            </a:r>
            <a:endParaRPr lang="en-US" altLang="ko-KR" sz="900" dirty="0"/>
          </a:p>
          <a:p>
            <a:r>
              <a:rPr lang="en-US" altLang="ko-KR" sz="900" dirty="0"/>
              <a:t>.grid-item {</a:t>
            </a:r>
          </a:p>
          <a:p>
            <a:r>
              <a:rPr lang="en-US" altLang="ko-KR" sz="900" dirty="0"/>
              <a:t>  background-color: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(255, 255, 255, 0.8);</a:t>
            </a:r>
          </a:p>
          <a:p>
            <a:r>
              <a:rPr lang="en-US" altLang="ko-KR" sz="900" dirty="0"/>
              <a:t>  border: 1px solid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(0, 0, 0, 0.8);</a:t>
            </a:r>
          </a:p>
          <a:p>
            <a:r>
              <a:rPr lang="en-US" altLang="ko-KR" sz="900" dirty="0"/>
              <a:t>  padding: 20px;</a:t>
            </a:r>
          </a:p>
          <a:p>
            <a:r>
              <a:rPr lang="en-US" altLang="ko-KR" sz="900" dirty="0"/>
              <a:t>  font-size: 30px;</a:t>
            </a:r>
          </a:p>
          <a:p>
            <a:r>
              <a:rPr lang="en-US" altLang="ko-KR" sz="900" dirty="0"/>
              <a:t>  text-align: center;</a:t>
            </a:r>
          </a:p>
          <a:p>
            <a:r>
              <a:rPr lang="en-US" altLang="ko-KR" sz="900" dirty="0"/>
              <a:t>}</a:t>
            </a:r>
          </a:p>
          <a:p>
            <a:r>
              <a:rPr lang="en-US" altLang="ko-KR" sz="900" dirty="0"/>
              <a:t>&lt;/style&gt;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</a:t>
            </a:r>
            <a:r>
              <a:rPr lang="en-US" altLang="ko-KR" sz="900" dirty="0" smtClean="0"/>
              <a:t>&gt;</a:t>
            </a:r>
            <a:endParaRPr lang="en-US" altLang="ko-KR" sz="900" dirty="0"/>
          </a:p>
          <a:p>
            <a:r>
              <a:rPr lang="en-US" altLang="ko-KR" sz="900" dirty="0"/>
              <a:t>&lt;h1&gt;The display Property:&lt;/h1&gt;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&lt;div class="grid-container"&gt;</a:t>
            </a:r>
          </a:p>
          <a:p>
            <a:r>
              <a:rPr lang="en-US" altLang="ko-KR" sz="900" b="1" dirty="0"/>
              <a:t>  &lt;div class="grid-item"&gt;1&lt;/div&gt;</a:t>
            </a:r>
          </a:p>
          <a:p>
            <a:r>
              <a:rPr lang="en-US" altLang="ko-KR" sz="900" b="1" dirty="0"/>
              <a:t>  &lt;div class="grid-item"&gt;2&lt;/div&gt;</a:t>
            </a:r>
          </a:p>
          <a:p>
            <a:r>
              <a:rPr lang="en-US" altLang="ko-KR" sz="900" b="1" dirty="0"/>
              <a:t>  &lt;div class="grid-item"&gt;3&lt;/div&gt;  </a:t>
            </a:r>
          </a:p>
          <a:p>
            <a:r>
              <a:rPr lang="en-US" altLang="ko-KR" sz="900" b="1" dirty="0"/>
              <a:t>  &lt;div class="grid-item"&gt;4&lt;/div&gt;</a:t>
            </a:r>
          </a:p>
          <a:p>
            <a:r>
              <a:rPr lang="en-US" altLang="ko-KR" sz="900" b="1" dirty="0"/>
              <a:t>  &lt;div class="grid-item"&gt;5&lt;/div&gt;</a:t>
            </a:r>
          </a:p>
          <a:p>
            <a:r>
              <a:rPr lang="en-US" altLang="ko-KR" sz="900" b="1" dirty="0"/>
              <a:t>  &lt;div class="grid-item"&gt;6&lt;/div&gt;  </a:t>
            </a:r>
          </a:p>
          <a:p>
            <a:r>
              <a:rPr lang="en-US" altLang="ko-KR" sz="900" b="1" dirty="0"/>
              <a:t>  &lt;div class="grid-item"&gt;7&lt;/div&gt;</a:t>
            </a:r>
          </a:p>
          <a:p>
            <a:r>
              <a:rPr lang="en-US" altLang="ko-KR" sz="900" b="1" dirty="0"/>
              <a:t>  &lt;div class="grid-item"&gt;8&lt;/div&gt;</a:t>
            </a:r>
          </a:p>
          <a:p>
            <a:r>
              <a:rPr lang="en-US" altLang="ko-KR" sz="900" b="1" dirty="0"/>
              <a:t>  &lt;div class="grid-item"&gt;9&lt;/div&gt;  </a:t>
            </a:r>
          </a:p>
          <a:p>
            <a:r>
              <a:rPr lang="en-US" altLang="ko-KR" sz="900" b="1" dirty="0"/>
              <a:t>&lt;/div&gt;</a:t>
            </a:r>
          </a:p>
          <a:p>
            <a:r>
              <a:rPr lang="en-US" altLang="ko-KR" sz="900" dirty="0" smtClean="0"/>
              <a:t>&lt;</a:t>
            </a:r>
            <a:r>
              <a:rPr lang="en-US" altLang="ko-KR" sz="900" dirty="0"/>
              <a:t>p&gt;Set the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&gt;display&lt;/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property to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&gt;grid&lt;/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to make a block-level grid container.&lt;/p&gt;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</a:t>
            </a:r>
            <a:r>
              <a:rPr lang="en-US" altLang="ko-KR" sz="900" dirty="0" smtClean="0"/>
              <a:t>&gt; 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4801395" y="1814193"/>
            <a:ext cx="487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www.w3schools.com/css/css_grid.asp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03" y="2362697"/>
            <a:ext cx="5533496" cy="39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Containers &amp; Grid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86" y="1874653"/>
            <a:ext cx="5107220" cy="3565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1874653"/>
            <a:ext cx="5861894" cy="213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5766099"/>
            <a:ext cx="55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www.youtube.com/watch?v=0xMQfnTU6oo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13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layout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1" y="769650"/>
            <a:ext cx="6325812" cy="5716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3611" y="942665"/>
            <a:ext cx="52330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컨테이너 속성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grid-template-columns : </a:t>
            </a:r>
            <a:r>
              <a:rPr lang="ko-KR" altLang="en-US" dirty="0" smtClean="0"/>
              <a:t>컬럼의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넓이</a:t>
            </a:r>
            <a:endParaRPr lang="en-US" altLang="ko-KR" dirty="0" smtClean="0"/>
          </a:p>
          <a:p>
            <a:r>
              <a:rPr lang="en-US" altLang="ko-KR" dirty="0" smtClean="0"/>
              <a:t>grid-template-rows : </a:t>
            </a:r>
            <a:r>
              <a:rPr lang="ko-KR" altLang="en-US" dirty="0" smtClean="0"/>
              <a:t>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  </a:t>
            </a:r>
            <a:endParaRPr lang="en-US" altLang="ko-KR" dirty="0" smtClean="0"/>
          </a:p>
          <a:p>
            <a:r>
              <a:rPr lang="en-US" altLang="ko-KR" dirty="0" smtClean="0"/>
              <a:t>justify-content : </a:t>
            </a:r>
            <a:r>
              <a:rPr lang="ko-KR" altLang="en-US" dirty="0" smtClean="0"/>
              <a:t>컨테이너 내 그리드의 가로 정렬</a:t>
            </a:r>
            <a:endParaRPr lang="ko-KR" altLang="en-US" dirty="0"/>
          </a:p>
          <a:p>
            <a:r>
              <a:rPr lang="en-US" altLang="ko-KR" dirty="0" smtClean="0"/>
              <a:t>  space-evenly, space-around, space-between,</a:t>
            </a:r>
            <a:br>
              <a:rPr lang="en-US" altLang="ko-KR" dirty="0" smtClean="0"/>
            </a:br>
            <a:r>
              <a:rPr lang="en-US" altLang="ko-KR" dirty="0" smtClean="0"/>
              <a:t>  center, start, end </a:t>
            </a:r>
          </a:p>
          <a:p>
            <a:r>
              <a:rPr lang="en-US" altLang="ko-KR" dirty="0" smtClean="0"/>
              <a:t>align-content : </a:t>
            </a:r>
            <a:r>
              <a:rPr lang="ko-KR" altLang="en-US" dirty="0" smtClean="0"/>
              <a:t>그리드의 세로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9484"/>
          </a:xfrm>
        </p:spPr>
        <p:txBody>
          <a:bodyPr>
            <a:normAutofit/>
          </a:bodyPr>
          <a:lstStyle/>
          <a:p>
            <a:r>
              <a:rPr lang="en-US" altLang="ko-KR"/>
              <a:t>09. </a:t>
            </a:r>
            <a:r>
              <a:rPr lang="ko-KR" altLang="en-US"/>
              <a:t>이미지와 그러데이션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효과로 배경 꾸미기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66884" y="2686315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배경색과 배경 범위 지정하기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02D4B-FB96-4D65-AB91-9398F4FFC1E3}"/>
              </a:ext>
            </a:extLst>
          </p:cNvPr>
          <p:cNvGrpSpPr/>
          <p:nvPr/>
        </p:nvGrpSpPr>
        <p:grpSpPr>
          <a:xfrm>
            <a:off x="2366884" y="35755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1A6264-8FF9-43A9-B8A1-E5BCFAEC1C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AD473-CDF4-46A2-A907-E12127102C1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 이미지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98BA3-7726-47B7-8E77-24D6E721334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85361F-A452-4AD0-AD6E-B0B97419D47F}"/>
              </a:ext>
            </a:extLst>
          </p:cNvPr>
          <p:cNvGrpSpPr/>
          <p:nvPr/>
        </p:nvGrpSpPr>
        <p:grpSpPr>
          <a:xfrm>
            <a:off x="2366884" y="446478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7AE9B-1FB5-4F3F-B71A-3D51EC75251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842A9-4BAF-4386-B9DB-6C0B317D496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그러데이션 효과로 배경 꾸미기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5F3CF89-F077-4AF7-B8A8-726063C6683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401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8DFBC-6F36-47A9-AA1F-94A81E7B1EAD}"/>
              </a:ext>
            </a:extLst>
          </p:cNvPr>
          <p:cNvSpPr txBox="1"/>
          <p:nvPr/>
        </p:nvSpPr>
        <p:spPr>
          <a:xfrm>
            <a:off x="494950" y="111573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background-color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4064-6E00-4260-9797-14382BFACC7D}"/>
              </a:ext>
            </a:extLst>
          </p:cNvPr>
          <p:cNvSpPr txBox="1"/>
          <p:nvPr/>
        </p:nvSpPr>
        <p:spPr>
          <a:xfrm>
            <a:off x="595618" y="1577129"/>
            <a:ext cx="4882393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문서의 요소에 배경색 지정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16</a:t>
            </a:r>
            <a:r>
              <a:rPr lang="ko-KR" altLang="en-US" sz="1200"/>
              <a:t>진수나 </a:t>
            </a:r>
            <a:r>
              <a:rPr lang="en-US" altLang="ko-KR" sz="1200"/>
              <a:t>rgb </a:t>
            </a:r>
            <a:r>
              <a:rPr lang="ko-KR" altLang="en-US" sz="1200"/>
              <a:t>값</a:t>
            </a:r>
            <a:r>
              <a:rPr lang="en-US" altLang="ko-KR" sz="1200"/>
              <a:t>, rgba </a:t>
            </a:r>
            <a:r>
              <a:rPr lang="ko-KR" altLang="en-US" sz="1200"/>
              <a:t>값</a:t>
            </a:r>
            <a:r>
              <a:rPr lang="en-US" altLang="ko-KR" sz="1200"/>
              <a:t> </a:t>
            </a:r>
            <a:r>
              <a:rPr lang="ko-KR" altLang="en-US" sz="1200"/>
              <a:t>또는 색상 이름 사용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배경색은 상속되지 않는다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D51D-1234-4E97-BB20-C709C48001F6}"/>
              </a:ext>
            </a:extLst>
          </p:cNvPr>
          <p:cNvSpPr txBox="1"/>
          <p:nvPr/>
        </p:nvSpPr>
        <p:spPr>
          <a:xfrm>
            <a:off x="494950" y="302842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background-clip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4186C-44E2-489C-9C89-9B2F858001AC}"/>
              </a:ext>
            </a:extLst>
          </p:cNvPr>
          <p:cNvSpPr txBox="1"/>
          <p:nvPr/>
        </p:nvSpPr>
        <p:spPr>
          <a:xfrm>
            <a:off x="494950" y="3494195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배경을 어디까지 적용할지 지정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7D066-0AFD-4EEE-B92D-6924876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9" y="4166226"/>
            <a:ext cx="4253219" cy="361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B4194B-4306-4EE0-B980-2EF65C8B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654758"/>
            <a:ext cx="4392118" cy="108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99C7D-80A4-4EF0-B223-A6D7E39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09" y="1121884"/>
            <a:ext cx="5728173" cy="3329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0AA72-688B-4BBC-9020-88A2EC7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09" y="4654758"/>
            <a:ext cx="5271083" cy="15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3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EA0C-D72A-4BC4-8F82-902A50B47C30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background-image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B1A19-80B3-41B6-892F-9628D1F6620E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파일 경로 지정</a:t>
            </a:r>
            <a:endParaRPr lang="en-US" altLang="ko-KR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CE77E3-8EDA-48A0-B137-0C6C11F28FE0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155B01-09A4-4862-8F23-5C50D0A4213D}"/>
              </a:ext>
            </a:extLst>
          </p:cNvPr>
          <p:cNvSpPr txBox="1"/>
          <p:nvPr/>
        </p:nvSpPr>
        <p:spPr>
          <a:xfrm>
            <a:off x="616591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background-repeat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324CE-0D29-4B99-AC2F-11EEA1A1323E}"/>
              </a:ext>
            </a:extLst>
          </p:cNvPr>
          <p:cNvSpPr txBox="1"/>
          <p:nvPr/>
        </p:nvSpPr>
        <p:spPr>
          <a:xfrm>
            <a:off x="616591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반복</a:t>
            </a:r>
            <a:r>
              <a:rPr lang="en-US" altLang="ko-KR" sz="1200"/>
              <a:t> </a:t>
            </a:r>
            <a:r>
              <a:rPr lang="ko-KR" altLang="en-US" sz="1200"/>
              <a:t>여부 및 반복 방향 지정</a:t>
            </a:r>
            <a:endParaRPr lang="en-US" altLang="ko-KR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F636EF-2420-45B2-894C-95449BE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557"/>
            <a:ext cx="2583806" cy="300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399349-6C66-4640-8C8A-7DDE782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94" y="2235177"/>
            <a:ext cx="4283888" cy="303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0D68B-6157-4EE6-BD40-40784CEE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3436"/>
            <a:ext cx="5022120" cy="1393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EDC50-CF23-43F6-8DC3-E0D57817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49" y="2708908"/>
            <a:ext cx="4582132" cy="12021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5DCC43-1EEF-4AC4-A0B5-67732B05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82" y="3885863"/>
            <a:ext cx="5077065" cy="26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CJ" id="{0138D6AD-1EF3-49F9-B0E7-D994D6EA1170}" vid="{0129D1E7-6EDF-4F3F-8503-6FA2AFD39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HCJ</Template>
  <TotalTime>892</TotalTime>
  <Words>7372</Words>
  <Application>Microsoft Office PowerPoint</Application>
  <PresentationFormat>와이드스크린</PresentationFormat>
  <Paragraphs>1491</Paragraphs>
  <Slides>170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84" baseType="lpstr">
      <vt:lpstr>Courier</vt:lpstr>
      <vt:lpstr>D2Coding</vt:lpstr>
      <vt:lpstr>TDc_SSiGothic 110</vt:lpstr>
      <vt:lpstr>TDc_SSiGothic 120</vt:lpstr>
      <vt:lpstr>TDc_SSiGothic 140</vt:lpstr>
      <vt:lpstr>TDc_SSiGothic_160_OTF</vt:lpstr>
      <vt:lpstr>TDc_SSiMyungJo 120</vt:lpstr>
      <vt:lpstr>TDc_SSiMyungJo_120_OTF</vt:lpstr>
      <vt:lpstr>YoonV YoonGothic100Std_OTF</vt:lpstr>
      <vt:lpstr>맑은 고딕</vt:lpstr>
      <vt:lpstr>Arial</vt:lpstr>
      <vt:lpstr>Wingdings</vt:lpstr>
      <vt:lpstr>Wingdings 2</vt:lpstr>
      <vt:lpstr>1_Office 테마</vt:lpstr>
      <vt:lpstr>PowerPoint 프레젠테이션</vt:lpstr>
      <vt:lpstr>3. HTML &amp; CSS</vt:lpstr>
      <vt:lpstr>03. HTML 기본 문서 만들기</vt:lpstr>
      <vt:lpstr>HTML이란</vt:lpstr>
      <vt:lpstr>HTML 문서의 기본 구조</vt:lpstr>
      <vt:lpstr>HTML 문서의 기본 구조</vt:lpstr>
      <vt:lpstr>HTML 문서의 기본 구조</vt:lpstr>
      <vt:lpstr>HTML 문서의 기본 구조</vt:lpstr>
      <vt:lpstr>웹 문서 구조를 만드는 시맨틱 태그</vt:lpstr>
      <vt:lpstr>웹 문서 구조를 만드는 시맨틱 태그</vt:lpstr>
      <vt:lpstr>웹 문서 구조를 만드는 시맨틱 태그</vt:lpstr>
      <vt:lpstr>웹 문서 구조를 만드는 시맨틱 태그</vt:lpstr>
      <vt:lpstr>04. 다양한 내용 입력하기</vt:lpstr>
      <vt:lpstr>04-1 텍스트 태그 알아보기</vt:lpstr>
      <vt:lpstr>04-1 텍스트 태그 알아보기</vt:lpstr>
      <vt:lpstr>04-1 텍스트 태그 알아보기</vt:lpstr>
      <vt:lpstr>04-2 목록 만들기</vt:lpstr>
      <vt:lpstr>04-2 목록 만들기</vt:lpstr>
      <vt:lpstr>04-2 목록 만들기</vt:lpstr>
      <vt:lpstr>04-3 표 만들기</vt:lpstr>
      <vt:lpstr>04-3 표 만들기</vt:lpstr>
      <vt:lpstr>04-3 표 만들기</vt:lpstr>
      <vt:lpstr>04-4 이미지 삽입하기</vt:lpstr>
      <vt:lpstr>04-4 이미지 삽입하기</vt:lpstr>
      <vt:lpstr>04-4 이미지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04-6 하이퍼링크 삽입하기</vt:lpstr>
      <vt:lpstr>05. 입력 양식 작성하기</vt:lpstr>
      <vt:lpstr>05-1 폼 삽입하기</vt:lpstr>
      <vt:lpstr>05-1 폼 삽입하기</vt:lpstr>
      <vt:lpstr>05-1 폼 삽입하기</vt:lpstr>
      <vt:lpstr>05-1 폼 삽입하기</vt:lpstr>
      <vt:lpstr>&lt;input&gt; 태그의 type 속성 한 눈에 살펴보기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태그의 다양한 속성</vt:lpstr>
      <vt:lpstr>폼에서 사용하는 여러 가지 태그</vt:lpstr>
      <vt:lpstr>폼에서 사용하는 여러 가지 태그</vt:lpstr>
      <vt:lpstr>06. CSS 기본</vt:lpstr>
      <vt:lpstr>웹 문서에 디자인 입히기</vt:lpstr>
      <vt:lpstr>스타일과 스타일 시트</vt:lpstr>
      <vt:lpstr>스타일과 스타일 시트</vt:lpstr>
      <vt:lpstr>CSS 기본 선택자</vt:lpstr>
      <vt:lpstr>CSS 기본 선택자</vt:lpstr>
      <vt:lpstr>CSS 기본 선택자</vt:lpstr>
      <vt:lpstr>캐스케이딩 스타일 시트</vt:lpstr>
      <vt:lpstr>캐스케이딩 스타일 시트</vt:lpstr>
      <vt:lpstr>캐스케이딩 스타일 시트</vt:lpstr>
      <vt:lpstr>07. 텍스트를 표현하는 다양한 스타일</vt:lpstr>
      <vt:lpstr>글꼴 관련 스타일</vt:lpstr>
      <vt:lpstr>글꼴 관련 스타일</vt:lpstr>
      <vt:lpstr>웹 폰트 사용하기</vt:lpstr>
      <vt:lpstr>웹 폰트 사용하기</vt:lpstr>
      <vt:lpstr>텍스트 관련 스타일</vt:lpstr>
      <vt:lpstr>텍스트 관련 스타일</vt:lpstr>
      <vt:lpstr>텍스트 관련 스타일</vt:lpstr>
      <vt:lpstr>텍스트 관련 스타일</vt:lpstr>
      <vt:lpstr>텍스트 관련 스타일</vt:lpstr>
      <vt:lpstr>목록 스타일</vt:lpstr>
      <vt:lpstr>목록 스타일</vt:lpstr>
      <vt:lpstr>표 스타일</vt:lpstr>
      <vt:lpstr>08. 레이아웃을 구성하는  CSS 박스 모델</vt:lpstr>
      <vt:lpstr>CSS와 박스 모델</vt:lpstr>
      <vt:lpstr>CSS와 박스 모델</vt:lpstr>
      <vt:lpstr>CSS와 박스 모델</vt:lpstr>
      <vt:lpstr>CSS와 박스 모델</vt:lpstr>
      <vt:lpstr>테두리 스타일 지정하기</vt:lpstr>
      <vt:lpstr>테두리 스타일 지정하기</vt:lpstr>
      <vt:lpstr>테두리 스타일 지정하기</vt:lpstr>
      <vt:lpstr>테두리 스타일 지정하기</vt:lpstr>
      <vt:lpstr>테두리 스타일 지정하기</vt:lpstr>
      <vt:lpstr>여백을 조절하는 속성</vt:lpstr>
      <vt:lpstr>여백을 조절하는 속성</vt:lpstr>
      <vt:lpstr>웹 문서 레이아웃 만들기</vt:lpstr>
      <vt:lpstr>웹 문서 레이아웃 만들기</vt:lpstr>
      <vt:lpstr>웹 요소의 위치 지정하기</vt:lpstr>
      <vt:lpstr>웹 요소의 위치 지정하기</vt:lpstr>
      <vt:lpstr>Display 속성</vt:lpstr>
      <vt:lpstr>Flexbox Layout</vt:lpstr>
      <vt:lpstr>Flex Containers &amp; Flex Items</vt:lpstr>
      <vt:lpstr>Axes </vt:lpstr>
      <vt:lpstr>Flexbox</vt:lpstr>
      <vt:lpstr>Grid layout</vt:lpstr>
      <vt:lpstr>Grid Containers &amp; Grid Items</vt:lpstr>
      <vt:lpstr>Grid layout</vt:lpstr>
      <vt:lpstr>09. 이미지와 그러데이션  효과로 배경 꾸미기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10. CSS 고급 선택자</vt:lpstr>
      <vt:lpstr>연결 선택자</vt:lpstr>
      <vt:lpstr>연결 선택자</vt:lpstr>
      <vt:lpstr>연결 선택자</vt:lpstr>
      <vt:lpstr>연결 선택자</vt:lpstr>
      <vt:lpstr>속성 선택자</vt:lpstr>
      <vt:lpstr>속성 선택자</vt:lpstr>
      <vt:lpstr>속성 선택자</vt:lpstr>
      <vt:lpstr>속성 선택자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11. 트랜지션과 애니메이션</vt:lpstr>
      <vt:lpstr>변형 알아보기</vt:lpstr>
      <vt:lpstr>변형 알아보기</vt:lpstr>
      <vt:lpstr>변형 알아보기</vt:lpstr>
      <vt:lpstr>변형 알아보기</vt:lpstr>
      <vt:lpstr>변형 알아보기</vt:lpstr>
      <vt:lpstr>변형 알아보기</vt:lpstr>
      <vt:lpstr>트랜지션 알아보기</vt:lpstr>
      <vt:lpstr>트랜지션 알아보기</vt:lpstr>
      <vt:lpstr>트랜지션 알아보기</vt:lpstr>
      <vt:lpstr>애니메이션 알아보기</vt:lpstr>
      <vt:lpstr>애니메이션 알아보기</vt:lpstr>
      <vt:lpstr>애니메이션 알아보기</vt:lpstr>
      <vt:lpstr>애니메이션 알아보기</vt:lpstr>
      <vt:lpstr>애니메이션 알아보기</vt:lpstr>
      <vt:lpstr>12. 반응형 웹과 미디어 쿼리</vt:lpstr>
      <vt:lpstr>반응형 웹 알아보기</vt:lpstr>
      <vt:lpstr>반응형 웹 알아보기</vt:lpstr>
      <vt:lpstr>미디어 쿼리 알아보기</vt:lpstr>
      <vt:lpstr>미디어 쿼리 알아보기</vt:lpstr>
      <vt:lpstr>미디어 쿼리 알아보기</vt:lpstr>
      <vt:lpstr>미디어 쿼리 알아보기</vt:lpstr>
      <vt:lpstr>그리드 레이아웃 알아보기</vt:lpstr>
      <vt:lpstr>그리드 레이아웃 알아보기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CSS 그리드 레이아웃</vt:lpstr>
      <vt:lpstr>CSS 그리드 레이아웃</vt:lpstr>
      <vt:lpstr>CSS 그리드 레이아웃</vt:lpstr>
      <vt:lpstr>CSS 그리드 레이아웃</vt:lpstr>
      <vt:lpstr>CSS 그리드 레이아웃</vt:lpstr>
      <vt:lpstr>예제. 블로그 만들기 실습 </vt:lpstr>
      <vt:lpstr>Bootstrap 소개 </vt:lpstr>
      <vt:lpstr>Bootstrap 실습</vt:lpstr>
      <vt:lpstr>예제. Bootstrap 홈페이지 만들기</vt:lpstr>
      <vt:lpstr>Github pages </vt:lpstr>
      <vt:lpstr>Tailwind CSS</vt:lpstr>
      <vt:lpstr>Tailwind CSS</vt:lpstr>
      <vt:lpstr>Tailwind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웹 개발 시작하기</dc:title>
  <dc:creator>Ko Kyunghee</dc:creator>
  <cp:lastModifiedBy>hgb</cp:lastModifiedBy>
  <cp:revision>70</cp:revision>
  <dcterms:created xsi:type="dcterms:W3CDTF">2020-12-25T14:06:26Z</dcterms:created>
  <dcterms:modified xsi:type="dcterms:W3CDTF">2025-03-24T00:16:36Z</dcterms:modified>
</cp:coreProperties>
</file>